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82" r:id="rId3"/>
    <p:sldId id="311" r:id="rId4"/>
    <p:sldId id="283" r:id="rId5"/>
    <p:sldId id="284" r:id="rId6"/>
    <p:sldId id="310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305" r:id="rId17"/>
    <p:sldId id="295" r:id="rId18"/>
    <p:sldId id="296" r:id="rId19"/>
    <p:sldId id="306" r:id="rId20"/>
    <p:sldId id="297" r:id="rId21"/>
    <p:sldId id="298" r:id="rId22"/>
    <p:sldId id="307" r:id="rId23"/>
    <p:sldId id="299" r:id="rId24"/>
    <p:sldId id="308" r:id="rId25"/>
    <p:sldId id="300" r:id="rId26"/>
    <p:sldId id="303" r:id="rId27"/>
    <p:sldId id="301" r:id="rId28"/>
    <p:sldId id="302" r:id="rId29"/>
    <p:sldId id="304" r:id="rId30"/>
    <p:sldId id="30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88" autoAdjust="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0" d="100"/>
          <a:sy n="50" d="100"/>
        </p:scale>
        <p:origin x="297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F3425-6AE4-46A1-9C06-8E68F7CD326C}" type="datetimeFigureOut">
              <a:rPr lang="en-AU" smtClean="0"/>
              <a:t>28/06/2014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D49EB-9FB4-4969-83FF-311339F05E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898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5981EE-F201-4A00-AB18-80A59DB6F28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82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5981EE-F201-4A00-AB18-80A59DB6F28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128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" y="153923"/>
            <a:ext cx="6705600" cy="55664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084339"/>
            <a:ext cx="6324600" cy="875216"/>
          </a:xfrm>
          <a:solidFill>
            <a:srgbClr val="9900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3600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36000" algn="l">
              <a:defRPr sz="3200"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71639" y="6062447"/>
            <a:ext cx="880455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STR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448" y="6062447"/>
            <a:ext cx="2095849" cy="53224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5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A2EFF424-F111-43CB-9C75-D52325012943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345DA190-4BDC-4D39-B5BB-A14B3E8B1B3D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7"/>
            <a:ext cx="4040188" cy="639763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722437"/>
            <a:ext cx="4041775" cy="639763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438400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581D52F2-9B11-4FC0-9217-7D20B3AC9849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4CF13737-8506-438E-ABC0-0BE7E06DCCA6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941D58AA-1C84-40C9-BFEE-631CCB17636C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1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936542C1-4E96-413B-B72E-6C4B39D85C9D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F0542AA2-D442-471A-9D69-80392E1E581D}" type="datetime1">
              <a:rPr lang="en-US" smtClean="0"/>
              <a:pPr/>
              <a:t>28/06/2014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7F8F9461-E3EB-40CD-B93F-E5CBBBD8E0BA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/>
          <a:p>
            <a:fld id="{04EA7543-9AAE-4E9F-B28C-4FCCFD07D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6356351"/>
            <a:ext cx="2133600" cy="274320"/>
          </a:xfrm>
          <a:prstGeom prst="rect">
            <a:avLst/>
          </a:prstGeom>
        </p:spPr>
        <p:txBody>
          <a:bodyPr/>
          <a:lstStyle/>
          <a:p>
            <a:fld id="{60578FA3-38AD-400D-A4D2-18E8EF129E5F}" type="datetime1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1"/>
            <a:ext cx="335280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FSA Powerpoint graphics_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5913" cy="691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9"/>
          <p:cNvSpPr>
            <a:spLocks noGrp="1"/>
          </p:cNvSpPr>
          <p:nvPr>
            <p:ph sz="quarter" idx="13"/>
          </p:nvPr>
        </p:nvSpPr>
        <p:spPr>
          <a:xfrm>
            <a:off x="755576" y="1772816"/>
            <a:ext cx="7416824" cy="432048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2200" b="1">
                <a:solidFill>
                  <a:srgbClr val="00616D"/>
                </a:solidFill>
              </a:defRPr>
            </a:lvl1pPr>
            <a:lvl2pPr>
              <a:lnSpc>
                <a:spcPct val="100000"/>
              </a:lnSpc>
              <a:spcAft>
                <a:spcPts val="1000"/>
              </a:spcAft>
              <a:buClr>
                <a:srgbClr val="00616D"/>
              </a:buClr>
              <a:defRPr sz="2200">
                <a:solidFill>
                  <a:srgbClr val="444A55"/>
                </a:solidFill>
              </a:defRPr>
            </a:lvl2pPr>
            <a:lvl3pPr>
              <a:buClr>
                <a:srgbClr val="00616D"/>
              </a:buClr>
              <a:defRPr sz="2000">
                <a:solidFill>
                  <a:srgbClr val="444A55"/>
                </a:solidFill>
              </a:defRPr>
            </a:lvl3pPr>
            <a:lvl4pPr>
              <a:buClr>
                <a:srgbClr val="00616D"/>
              </a:buClr>
              <a:defRPr sz="1800">
                <a:solidFill>
                  <a:srgbClr val="444A55"/>
                </a:solidFill>
              </a:defRPr>
            </a:lvl4pPr>
            <a:lvl5pPr>
              <a:buClr>
                <a:srgbClr val="00616D"/>
              </a:buClr>
              <a:defRPr sz="1800">
                <a:solidFill>
                  <a:srgbClr val="444A5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416824" cy="691006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3600" baseline="0">
                <a:solidFill>
                  <a:srgbClr val="444A55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594361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079246"/>
            <a:ext cx="9144000" cy="57787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3999" cy="1079247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4352"/>
            <a:ext cx="8381260" cy="1054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154489"/>
            <a:ext cx="8407893" cy="5041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71639" y="6287271"/>
            <a:ext cx="880455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TR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448" y="6325755"/>
            <a:ext cx="2095849" cy="5322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Arial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Arial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Arial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Wingdings" pitchFamily="2" charset="2"/>
        <a:buChar char="§"/>
        <a:defRPr sz="1400" kern="1200">
          <a:solidFill>
            <a:schemeClr val="tx2"/>
          </a:solidFill>
          <a:latin typeface="Arial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300" b="0" i="0" kern="1200" spc="100" baseline="0">
          <a:solidFill>
            <a:schemeClr val="tx2"/>
          </a:solidFill>
          <a:latin typeface="Arial"/>
          <a:ea typeface="+mn-ea"/>
          <a:cs typeface="Arial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/>
              <a:t>D</a:t>
            </a:r>
            <a:r>
              <a:rPr lang="en-US" dirty="0" smtClean="0"/>
              <a:t>avid Brown, University of Adelaide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 new world: </a:t>
            </a:r>
            <a:r>
              <a:rPr lang="en-US" dirty="0" err="1" smtClean="0"/>
              <a:t>ppsa</a:t>
            </a:r>
            <a:r>
              <a:rPr lang="en-US" dirty="0" smtClean="0"/>
              <a:t> in </a:t>
            </a:r>
            <a:r>
              <a:rPr lang="en-US" dirty="0" err="1" smtClean="0"/>
              <a:t>australia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000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 Federal, State and common law</a:t>
            </a:r>
          </a:p>
          <a:p>
            <a:pPr lvl="1"/>
            <a:r>
              <a:rPr lang="en-AU" dirty="0" smtClean="0"/>
              <a:t> inconsistency and overlap within/ between jurisdictions</a:t>
            </a:r>
          </a:p>
          <a:p>
            <a:r>
              <a:rPr lang="en-AU" dirty="0" smtClean="0"/>
              <a:t>Form-based</a:t>
            </a:r>
          </a:p>
          <a:p>
            <a:r>
              <a:rPr lang="en-AU" dirty="0" smtClean="0"/>
              <a:t>Identity of grantor/debtor</a:t>
            </a:r>
          </a:p>
          <a:p>
            <a:r>
              <a:rPr lang="en-AU" dirty="0" smtClean="0"/>
              <a:t>Location</a:t>
            </a:r>
          </a:p>
          <a:p>
            <a:r>
              <a:rPr lang="en-AU" dirty="0" smtClean="0"/>
              <a:t>Type of collateral</a:t>
            </a:r>
          </a:p>
          <a:p>
            <a:endParaRPr lang="en-AU" dirty="0"/>
          </a:p>
          <a:p>
            <a:pPr lvl="1"/>
            <a:endParaRPr lang="en-AU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Background/context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86082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79512" y="332656"/>
            <a:ext cx="8784976" cy="5616624"/>
          </a:xfrm>
        </p:spPr>
        <p:txBody>
          <a:bodyPr numCol="5">
            <a:normAutofit fontScale="92500" lnSpcReduction="20000"/>
          </a:bodyPr>
          <a:lstStyle/>
          <a:p>
            <a:pPr>
              <a:spcAft>
                <a:spcPts val="0"/>
              </a:spcAft>
            </a:pPr>
            <a:r>
              <a:rPr lang="en-AU" sz="800" dirty="0" smtClean="0"/>
              <a:t>Liens On Crops Of Sugar Cane Act 1931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Major Sports Facilities Act 2001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Circuit Layouts Act 1989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Manufactured Homes (Residential Parks) Act 2003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Motor Vehicles and Boats Securities Act 1986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Partnership Act 1891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Police Powers and Responsibilities Act 2000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Property Agents and Motor Dealers Act 2000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Property Law Act 1974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Sale Of Goods Act 1896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Second-Hand Dealers and Pawnbrokers Act 2003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Storage Liens Act 1973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Transport Operations (Road Use Management) Act 1995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Bills Of Sale Act 1886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Consumer Credit (South Australia) Act 1995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Co-operatives Act 1997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Criminal Law (Clamping, Impounding and </a:t>
            </a:r>
            <a:r>
              <a:rPr lang="en-AU" sz="800" dirty="0" err="1" smtClean="0"/>
              <a:t>Forteiture</a:t>
            </a:r>
            <a:r>
              <a:rPr lang="en-AU" sz="800" dirty="0" smtClean="0"/>
              <a:t> of Vehicles) Act 2002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Natural Resources Management (Water Management and Other Matters) Amendment Act 2007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Partnership Act 1891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Second-Hand Vehicle Dealers Act 1995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South Australian Meat Corporation Act 1936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Stock Mortgages And Wool Liens Act 1924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Unclaimed Goods Act 1987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Plant Breeders’ Rights Act 1994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Workers’ Liens Act 1893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Commercial Arbitration Act 1984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Consumer Credit (Victoria) Act 1995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Warehouse Liens Act 1990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Bills Of Sale Act 1899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Bulk Handling Act 1967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Consumer Affairs Act 1971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Consumer Credit (Western Australia) Act 1996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Cooperative and Provident Societies Act 1903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Chattel Securities Act 1987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Disposal of Uncollected Goods Act 1970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Hire Purchase Act 1959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Motor Vehicles Dealers Act 1973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Partnership Act 1895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Pawnbrokers and </a:t>
            </a:r>
            <a:r>
              <a:rPr lang="en-AU" sz="800" dirty="0" err="1" smtClean="0"/>
              <a:t>Secod</a:t>
            </a:r>
            <a:r>
              <a:rPr lang="en-AU" sz="800" dirty="0" smtClean="0"/>
              <a:t>-Hand Dealers Act 1994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Property Law Act 1969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Road Traffic Act 1974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Goods Act 1958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Goods Securities Act 1986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Sale Of Goods Act 1895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Settlement Agents Act 1981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Trustees Act 1962 (WA)</a:t>
            </a:r>
          </a:p>
          <a:p>
            <a:pPr>
              <a:spcAft>
                <a:spcPts val="0"/>
              </a:spcAft>
            </a:pPr>
            <a:r>
              <a:rPr lang="en-AU" sz="800" dirty="0" err="1" smtClean="0"/>
              <a:t>Warehousemans</a:t>
            </a:r>
            <a:r>
              <a:rPr lang="en-AU" sz="800" dirty="0" smtClean="0"/>
              <a:t>’ Liens Act 1952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Bills Of Sale Act 1900 (Tas)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Stock Mortgages And Wool Liens Act 1924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Unclaimed Goods Act 1987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Plant Breeders’ Rights Act 1994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Workers’ Liens Act 1893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Commercial Arbitration Act 1984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Consumer Credit (Victoria) Act 1995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Warehouse Liens Act 1990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Bills Of Sale Act 1899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Bulk Handling Act 1967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Consumer Affairs Act 1971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Consumer Credit (Western Australia) Act 1996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Cooperative and Provident Societies Act 1903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Chattel Securities Act 1987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Disposal of Uncollected Goods Act 1970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Hire Purchase Act 1959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Motor Vehicles Dealers Act 1973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Partnership Act 1895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Pawnbrokers and </a:t>
            </a:r>
            <a:r>
              <a:rPr lang="en-AU" sz="800" dirty="0" err="1" smtClean="0"/>
              <a:t>Secod</a:t>
            </a:r>
            <a:r>
              <a:rPr lang="en-AU" sz="800" dirty="0" smtClean="0"/>
              <a:t>-Hand Dealers Act 1994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Property Law Act 1969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Road Traffic Act 1974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Goods Act 1958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Goods Securities Act 1986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Sale Of Goods Act 1895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Settlement Agents Act 1981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Trustees Act 1962 (WA)</a:t>
            </a:r>
          </a:p>
          <a:p>
            <a:pPr>
              <a:spcAft>
                <a:spcPts val="0"/>
              </a:spcAft>
            </a:pPr>
            <a:r>
              <a:rPr lang="en-AU" sz="800" dirty="0" err="1" smtClean="0"/>
              <a:t>Warehousemans</a:t>
            </a:r>
            <a:r>
              <a:rPr lang="en-AU" sz="800" dirty="0" smtClean="0"/>
              <a:t>’ Liens Act 1952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Bills Of Sale Act 1900 (Tas)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Payments Act 2002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Chattel Securities Act 1987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Pawnbrokers And Second-Hand Dealers Act 1996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Petroleum (Onshore) Act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Building And Construction Industry Security Of Credit Act 1984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Sale Of Goods Act 1895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Second-Hand Dealers and Pawnbrokers Act 1996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Co-operatives Act 1996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Fines Act 1996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Impounding Act 1993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Confiscation Act 1997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Disposal Of Uncollected Goods Act 1961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Domestic (</a:t>
            </a:r>
            <a:r>
              <a:rPr lang="en-AU" sz="800" dirty="0" err="1" smtClean="0"/>
              <a:t>Refal</a:t>
            </a:r>
            <a:r>
              <a:rPr lang="en-AU" sz="800" dirty="0" smtClean="0"/>
              <a:t> and Nuisance) Animals Act 1994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Co-operatives Act 1992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Co-operatives Housing and Starr-</a:t>
            </a:r>
            <a:r>
              <a:rPr lang="en-AU" sz="800" dirty="0" err="1" smtClean="0"/>
              <a:t>Bowkett</a:t>
            </a:r>
            <a:r>
              <a:rPr lang="en-AU" sz="800" dirty="0" smtClean="0"/>
              <a:t> Societies Act 1998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Forestry Rights Act 1996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Legal Practitioners Act 1968 (SA)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Finance Brokers Control Act 1975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Fines, Penalties and Infringement Notices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Partnership Act 1891 (Tas)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Penalty Unites and Other Penalties Act 1987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Motor Car Traders Act 1986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Partnership Act 1958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Property Law Act 1958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Road Safety Act 1986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Sale of Goods (Vienna Convention) Act 1987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Second-Hand Dealers and Pawnbrokers Act 1989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Transport Act 1983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Trustee Act 1958 (Vic)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Designs Act 2003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Victorian Civil and Administration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Control Act 1966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Bills of Sale and Other Instruments Act 1955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Legal Aid Commission Act 1979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Mining Act 1992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Offshore Minerals Act 1999 (NSW)</a:t>
            </a:r>
          </a:p>
          <a:p>
            <a:pPr>
              <a:spcAft>
                <a:spcPts val="0"/>
              </a:spcAft>
            </a:pPr>
            <a:r>
              <a:rPr lang="en-AU" sz="800" dirty="0" err="1" smtClean="0"/>
              <a:t>Warehousemans</a:t>
            </a:r>
            <a:r>
              <a:rPr lang="en-AU" sz="800" dirty="0" smtClean="0"/>
              <a:t>’ Liens Act 1935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Water Management Act 2000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Cooperatives Act 1997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Credit (Rural Finance) Act 1996 (Qld)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Pharmacy Practice Act 2006 (NSW)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Sale Of Goods Act 1896 (Tas)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Second-Hand Dealers and Pawnbrokers Act 1994 (Tas)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Corporations Act 2001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Consumer Credit Act 1995 (ACT)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Cooperatives Act 2002 (ACT)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Credit Act 1985 (ACT)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Instruments Act 1933 (ACT)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Hemp Fibre Industry Facilitation Act 2004 (ACT)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Pawnbrokers Act 1902 (ACT)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Conversion Act 1921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Loans Securities Act 1919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Public Trustee Act 1985 (ACT)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Road Traffic Act (NT)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Uncollected Goods Act 2004 (NT)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Offshore Petroleum Act 2006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Shipping Registration Act 1981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Warehouseman's Liens Regulations 2007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Chattel Securities Regulations 1997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Copyrights Act 1968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Co-operatives Regulations 1997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Instruments (Fees) Regulations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Bills of Sale (Fees) Regulations 1995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Bills of Sale (Requirements as to Instruments) Regulations 1995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Co-operatives Regulations 1997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Public Trustee Act 1941 (WA)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Rights in Water and Irrigation act 1914(WA) 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Goods Securities Regulations 1997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Registration Of Interests In Motor Vehicles And Other Goods Act 1983 (NT)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Sale Of Goods Act 1972 (NT)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Cooperatives </a:t>
            </a:r>
            <a:r>
              <a:rPr lang="en-AU" sz="800" dirty="0" err="1" smtClean="0"/>
              <a:t>Regulationsa</a:t>
            </a:r>
            <a:r>
              <a:rPr lang="en-AU" sz="800" dirty="0" smtClean="0"/>
              <a:t> 2003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Co-operatives Regulations and Admiralty Act 1988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Trade Marks Act 2995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Air Navigation Act 1920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Australian Industry Development Corporation Act 1970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Commonwealth Inscribed Stock Act 1911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Mercantile Law Act 1962 (ACT)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Partnership Act 1963 (ACT)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Fisheries Management Act 1991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Loans Securities Redemption and 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Offshore Minerals Act 1994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Warehousemen's Liens Act (NT)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Motor Dealers Regulations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Taxation Administration Act 1953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Treasury Bills Act 1914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Wool International Act 1993 (</a:t>
            </a:r>
            <a:r>
              <a:rPr lang="en-AU" sz="800" dirty="0" err="1" smtClean="0"/>
              <a:t>Cth</a:t>
            </a:r>
            <a:r>
              <a:rPr lang="en-AU" sz="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Traffic Act (NT)</a:t>
            </a:r>
          </a:p>
          <a:p>
            <a:pPr>
              <a:spcAft>
                <a:spcPts val="0"/>
              </a:spcAft>
            </a:pPr>
            <a:r>
              <a:rPr lang="en-AU" sz="800" dirty="0" smtClean="0"/>
              <a:t>Bills of Sale (Fees) Regulations 1983</a:t>
            </a:r>
          </a:p>
          <a:p>
            <a:pPr>
              <a:spcAft>
                <a:spcPts val="0"/>
              </a:spcAft>
            </a:pPr>
            <a:endParaRPr lang="en-AU" sz="8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Economic benefits of rationalisation </a:t>
            </a:r>
            <a:r>
              <a:rPr lang="en-AU" dirty="0" err="1" smtClean="0"/>
              <a:t>incl.cheaper</a:t>
            </a:r>
            <a:r>
              <a:rPr lang="en-AU" dirty="0" smtClean="0"/>
              <a:t> access to credit, greater pool of credit</a:t>
            </a:r>
          </a:p>
          <a:p>
            <a:r>
              <a:rPr lang="en-AU" dirty="0" smtClean="0"/>
              <a:t>International initiatives</a:t>
            </a:r>
          </a:p>
          <a:p>
            <a:r>
              <a:rPr lang="en-AU" dirty="0" smtClean="0"/>
              <a:t>Trans-Tasman Memorandum of Understanding for Harmonisation and Cooperation in Commercial Law, 2000, 2010</a:t>
            </a:r>
          </a:p>
          <a:p>
            <a:pPr lvl="1"/>
            <a:r>
              <a:rPr lang="en-AU" dirty="0" smtClean="0"/>
              <a:t>NZ PPSA 1999 in force 2002</a:t>
            </a:r>
          </a:p>
          <a:p>
            <a:r>
              <a:rPr lang="en-AU" dirty="0" err="1" smtClean="0"/>
              <a:t>Molomby</a:t>
            </a:r>
            <a:r>
              <a:rPr lang="en-AU" dirty="0" smtClean="0"/>
              <a:t> 1971</a:t>
            </a:r>
          </a:p>
          <a:p>
            <a:r>
              <a:rPr lang="en-AU" dirty="0" smtClean="0"/>
              <a:t>Law reform 1990-2000 </a:t>
            </a:r>
          </a:p>
          <a:p>
            <a:pPr lvl="1"/>
            <a:r>
              <a:rPr lang="en-AU" dirty="0" smtClean="0"/>
              <a:t>Federal/state </a:t>
            </a:r>
          </a:p>
          <a:p>
            <a:r>
              <a:rPr lang="en-AU" dirty="0" smtClean="0"/>
              <a:t>Political adoption at Commonwealth level, 2005</a:t>
            </a:r>
          </a:p>
          <a:p>
            <a:r>
              <a:rPr lang="en-AU" dirty="0" smtClean="0"/>
              <a:t>Draft Bill 2008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Justification and History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8809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Personal Property Securities Act 2009 (</a:t>
            </a:r>
            <a:r>
              <a:rPr lang="en-AU" dirty="0" err="1" smtClean="0"/>
              <a:t>Cth</a:t>
            </a:r>
            <a:r>
              <a:rPr lang="en-AU" dirty="0" smtClean="0"/>
              <a:t>)(“PPSA”)</a:t>
            </a:r>
          </a:p>
          <a:p>
            <a:r>
              <a:rPr lang="en-AU" dirty="0" smtClean="0"/>
              <a:t>PPS (Consequential Amendments)Act 2009</a:t>
            </a:r>
          </a:p>
          <a:p>
            <a:r>
              <a:rPr lang="en-AU" dirty="0" smtClean="0"/>
              <a:t>PPS Regulations 2010</a:t>
            </a:r>
          </a:p>
          <a:p>
            <a:r>
              <a:rPr lang="en-AU" dirty="0" smtClean="0"/>
              <a:t>PPS (Corporations and other Amendments) Acts 2010 &amp; 2011</a:t>
            </a:r>
          </a:p>
          <a:p>
            <a:pPr marL="45720" indent="0">
              <a:buNone/>
            </a:pPr>
            <a:endParaRPr lang="en-AU" dirty="0" smtClean="0"/>
          </a:p>
          <a:p>
            <a:r>
              <a:rPr lang="en-AU" dirty="0" smtClean="0"/>
              <a:t>After several delayed starts, all </a:t>
            </a:r>
            <a:r>
              <a:rPr lang="en-AU" dirty="0"/>
              <a:t>a</a:t>
            </a:r>
            <a:r>
              <a:rPr lang="en-AU" dirty="0" smtClean="0"/>
              <a:t>bove came into force or operative effect on 30 Jan 2012, including the PPS Register</a:t>
            </a:r>
          </a:p>
          <a:p>
            <a:r>
              <a:rPr lang="en-AU" dirty="0" smtClean="0"/>
              <a:t>30 Jan 2014- end of ‘transitional period’</a:t>
            </a:r>
          </a:p>
          <a:p>
            <a:r>
              <a:rPr lang="en-AU" dirty="0" smtClean="0"/>
              <a:t>30 Jan 2015- completion date for review of PPSA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Legislation and timeline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4837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AU" sz="2400" dirty="0" smtClean="0"/>
              <a:t>There were 281,010 registrations of transitional security interests created on the PPSR in January 2014, a 552% increase from 43,074 in December 2013.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AU" sz="2400" dirty="0" smtClean="0"/>
              <a:t>The number of searches on the PPSR reached </a:t>
            </a:r>
            <a:br>
              <a:rPr lang="en-AU" sz="2400" dirty="0" smtClean="0"/>
            </a:br>
            <a:r>
              <a:rPr lang="en-AU" sz="2400" dirty="0" smtClean="0"/>
              <a:t>1 715 747 for the quarter to December of 2013.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AU" sz="2400" dirty="0" smtClean="0"/>
              <a:t>There were 7 719 882 registrations on the PPSR as at 31 December 2013.</a:t>
            </a:r>
          </a:p>
          <a:p>
            <a:endParaRPr lang="en-AU" sz="2400" dirty="0" smtClean="0"/>
          </a:p>
          <a:p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latin typeface="Arial Black" pitchFamily="34" charset="0"/>
              </a:rPr>
              <a:t>Statistics</a:t>
            </a:r>
            <a:endParaRPr lang="en-AU" dirty="0">
              <a:latin typeface="Arial Black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Federal/State jurisdictional difficulties</a:t>
            </a:r>
          </a:p>
          <a:p>
            <a:pPr lvl="1"/>
            <a:r>
              <a:rPr lang="en-AU" dirty="0" smtClean="0"/>
              <a:t>Requires State Acts to refer power to Commonwealth</a:t>
            </a:r>
          </a:p>
          <a:p>
            <a:pPr lvl="1"/>
            <a:r>
              <a:rPr lang="en-AU" dirty="0" smtClean="0"/>
              <a:t>Advantage one national system</a:t>
            </a:r>
          </a:p>
          <a:p>
            <a:pPr lvl="1"/>
            <a:r>
              <a:rPr lang="en-AU" dirty="0" smtClean="0"/>
              <a:t>Disadvantages </a:t>
            </a:r>
            <a:r>
              <a:rPr lang="en-AU" dirty="0"/>
              <a:t>-</a:t>
            </a:r>
            <a:r>
              <a:rPr lang="en-AU" dirty="0" smtClean="0"/>
              <a:t> political trade-offs,  some jurisdictional consequences (</a:t>
            </a:r>
            <a:r>
              <a:rPr lang="en-AU" dirty="0" err="1" smtClean="0"/>
              <a:t>eg</a:t>
            </a:r>
            <a:r>
              <a:rPr lang="en-AU" dirty="0" smtClean="0"/>
              <a:t> forum for disputes)</a:t>
            </a:r>
          </a:p>
          <a:p>
            <a:r>
              <a:rPr lang="en-AU" dirty="0" smtClean="0"/>
              <a:t>Registration system</a:t>
            </a:r>
          </a:p>
          <a:p>
            <a:pPr lvl="1"/>
            <a:r>
              <a:rPr lang="en-AU" dirty="0" smtClean="0"/>
              <a:t>Chose ‘exact’, not similar/close match search system</a:t>
            </a:r>
          </a:p>
          <a:p>
            <a:pPr lvl="1"/>
            <a:r>
              <a:rPr lang="en-AU" dirty="0" smtClean="0"/>
              <a:t>Only concession </a:t>
            </a:r>
            <a:r>
              <a:rPr lang="en-AU" dirty="0"/>
              <a:t>-</a:t>
            </a:r>
            <a:r>
              <a:rPr lang="en-AU" dirty="0" smtClean="0"/>
              <a:t>search tool case insensitive</a:t>
            </a:r>
          </a:p>
          <a:p>
            <a:r>
              <a:rPr lang="en-AU" dirty="0" smtClean="0"/>
              <a:t>Approach to transition</a:t>
            </a:r>
          </a:p>
          <a:p>
            <a:pPr lvl="1"/>
            <a:r>
              <a:rPr lang="en-AU" dirty="0" smtClean="0"/>
              <a:t>2 year ‘grace period’ for existing agreements as at 30/1/12</a:t>
            </a:r>
          </a:p>
          <a:p>
            <a:pPr lvl="1"/>
            <a:r>
              <a:rPr lang="en-AU" dirty="0" smtClean="0"/>
              <a:t>Migration of existing registries by government, prior to 30/1/12</a:t>
            </a:r>
          </a:p>
          <a:p>
            <a:r>
              <a:rPr lang="en-AU" dirty="0" smtClean="0"/>
              <a:t>Alignment with Corporate insolvency legislation</a:t>
            </a:r>
          </a:p>
          <a:p>
            <a:r>
              <a:rPr lang="en-AU" dirty="0" smtClean="0"/>
              <a:t>How to deal with other registers, </a:t>
            </a:r>
            <a:r>
              <a:rPr lang="en-AU" dirty="0" err="1" smtClean="0"/>
              <a:t>eg</a:t>
            </a:r>
            <a:r>
              <a:rPr lang="en-AU" dirty="0" smtClean="0"/>
              <a:t> ships, patents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Design issues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41681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Security Interest</a:t>
            </a:r>
          </a:p>
          <a:p>
            <a:r>
              <a:rPr lang="en-AU" dirty="0" smtClean="0"/>
              <a:t>Secured Party</a:t>
            </a:r>
          </a:p>
          <a:p>
            <a:r>
              <a:rPr lang="en-AU" dirty="0" smtClean="0"/>
              <a:t>Grantor (debtor)</a:t>
            </a:r>
          </a:p>
          <a:p>
            <a:r>
              <a:rPr lang="en-AU" dirty="0" smtClean="0"/>
              <a:t>Practice terms emerging- General Security Agreement (GSA)</a:t>
            </a:r>
          </a:p>
          <a:p>
            <a:pPr lvl="1"/>
            <a:r>
              <a:rPr lang="en-AU" dirty="0" smtClean="0"/>
              <a:t>All present and after-acquired property (ALLPAAP)</a:t>
            </a:r>
          </a:p>
          <a:p>
            <a:r>
              <a:rPr lang="en-AU" dirty="0" smtClean="0"/>
              <a:t>Australian Financial Security Authority (AFSA) administers Register, answers to Commonwealth Attorney-General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Terminology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52209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Personal Property</a:t>
            </a:r>
          </a:p>
          <a:p>
            <a:pPr lvl="1"/>
            <a:r>
              <a:rPr lang="en-AU" dirty="0" smtClean="0"/>
              <a:t>Not land or interests in land</a:t>
            </a:r>
          </a:p>
          <a:p>
            <a:pPr lvl="1"/>
            <a:r>
              <a:rPr lang="en-AU" dirty="0" smtClean="0"/>
              <a:t>Not fixtures- common law test should apply</a:t>
            </a:r>
          </a:p>
          <a:p>
            <a:pPr lvl="2"/>
            <a:r>
              <a:rPr lang="en-AU" dirty="0" smtClean="0"/>
              <a:t>Also the case in NZ</a:t>
            </a:r>
          </a:p>
          <a:p>
            <a:r>
              <a:rPr lang="en-AU" dirty="0" smtClean="0"/>
              <a:t>Licences</a:t>
            </a:r>
          </a:p>
          <a:p>
            <a:pPr lvl="1"/>
            <a:r>
              <a:rPr lang="en-AU" dirty="0" smtClean="0"/>
              <a:t>Private commercial ones if transferable, incl. IP licences</a:t>
            </a:r>
          </a:p>
          <a:p>
            <a:pPr lvl="1"/>
            <a:r>
              <a:rPr lang="en-AU" dirty="0" smtClean="0"/>
              <a:t>But most </a:t>
            </a:r>
            <a:r>
              <a:rPr lang="en-AU" dirty="0" err="1" smtClean="0"/>
              <a:t>govt.ones</a:t>
            </a:r>
            <a:r>
              <a:rPr lang="en-AU" dirty="0" smtClean="0"/>
              <a:t> carved out, </a:t>
            </a:r>
            <a:r>
              <a:rPr lang="en-AU" dirty="0" err="1" smtClean="0"/>
              <a:t>eg</a:t>
            </a:r>
            <a:r>
              <a:rPr lang="en-AU" dirty="0" smtClean="0"/>
              <a:t> fishing, minerals, taxi etc.</a:t>
            </a:r>
          </a:p>
          <a:p>
            <a:r>
              <a:rPr lang="en-AU" dirty="0" smtClean="0"/>
              <a:t>Water Rights</a:t>
            </a:r>
          </a:p>
          <a:p>
            <a:r>
              <a:rPr lang="en-AU" dirty="0" smtClean="0"/>
              <a:t>3 </a:t>
            </a:r>
            <a:r>
              <a:rPr lang="en-AU" dirty="0" err="1" smtClean="0"/>
              <a:t>yr</a:t>
            </a:r>
            <a:r>
              <a:rPr lang="en-AU" dirty="0" smtClean="0"/>
              <a:t> review – currently under way, to report by January 2015</a:t>
            </a:r>
          </a:p>
          <a:p>
            <a:pPr lvl="1"/>
            <a:r>
              <a:rPr lang="en-AU" dirty="0" smtClean="0"/>
              <a:t>Reviewer, Bruce Whittaker, Partner, </a:t>
            </a:r>
            <a:r>
              <a:rPr lang="en-AU" dirty="0" err="1" smtClean="0"/>
              <a:t>Ashursts</a:t>
            </a:r>
            <a:r>
              <a:rPr lang="en-AU" dirty="0" smtClean="0"/>
              <a:t> (Melbourne)</a:t>
            </a:r>
          </a:p>
          <a:p>
            <a:r>
              <a:rPr lang="en-AU" dirty="0" smtClean="0"/>
              <a:t>Other exclusions, </a:t>
            </a:r>
            <a:r>
              <a:rPr lang="en-AU" dirty="0" err="1" smtClean="0"/>
              <a:t>eg</a:t>
            </a:r>
            <a:r>
              <a:rPr lang="en-AU" dirty="0" smtClean="0"/>
              <a:t> pawnbrokers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SCOPE-COLLATERAL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8171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Overriding substance test- irrespective of ID of debtor, form, or who has title</a:t>
            </a:r>
          </a:p>
          <a:p>
            <a:r>
              <a:rPr lang="en-AU" dirty="0" smtClean="0"/>
              <a:t>Security agreement takes effect according to terms</a:t>
            </a:r>
          </a:p>
          <a:p>
            <a:pPr lvl="1"/>
            <a:r>
              <a:rPr lang="en-AU" dirty="0" smtClean="0"/>
              <a:t>Contract interpretation/incorporation principles apply</a:t>
            </a:r>
          </a:p>
          <a:p>
            <a:r>
              <a:rPr lang="en-AU" dirty="0" smtClean="0"/>
              <a:t>Examples given -fixed, floating charges, pledge, mortgage, but also HP, conditional sale (ROT), leases, consignments, flawed assets, trusts</a:t>
            </a:r>
          </a:p>
          <a:p>
            <a:r>
              <a:rPr lang="en-AU" dirty="0" smtClean="0"/>
              <a:t>Can take security over own obligation </a:t>
            </a:r>
            <a:r>
              <a:rPr lang="en-AU" dirty="0" err="1" smtClean="0"/>
              <a:t>ie</a:t>
            </a:r>
            <a:r>
              <a:rPr lang="en-AU" dirty="0" smtClean="0"/>
              <a:t> ADI can take security over customer’s credit balance with that ADI</a:t>
            </a:r>
          </a:p>
          <a:p>
            <a:r>
              <a:rPr lang="en-AU" dirty="0" smtClean="0"/>
              <a:t>Exclusions for avoidance of doubt</a:t>
            </a:r>
          </a:p>
          <a:p>
            <a:pPr lvl="1"/>
            <a:r>
              <a:rPr lang="en-AU" dirty="0" smtClean="0"/>
              <a:t>Set-off</a:t>
            </a:r>
          </a:p>
          <a:p>
            <a:pPr lvl="1"/>
            <a:r>
              <a:rPr lang="en-AU" dirty="0" err="1" smtClean="0"/>
              <a:t>Quistclose</a:t>
            </a:r>
            <a:r>
              <a:rPr lang="en-AU" dirty="0" smtClean="0"/>
              <a:t> trusts</a:t>
            </a:r>
          </a:p>
          <a:p>
            <a:pPr lvl="1"/>
            <a:r>
              <a:rPr lang="en-AU" dirty="0" smtClean="0"/>
              <a:t>Sale of accounts on business sale</a:t>
            </a:r>
          </a:p>
          <a:p>
            <a:pPr lvl="1"/>
            <a:r>
              <a:rPr lang="en-AU" dirty="0" smtClean="0"/>
              <a:t>Interests arising by operation of general law, </a:t>
            </a:r>
            <a:r>
              <a:rPr lang="en-AU" dirty="0" err="1" smtClean="0"/>
              <a:t>eg</a:t>
            </a:r>
            <a:r>
              <a:rPr lang="en-AU" dirty="0" smtClean="0"/>
              <a:t> customary liens, statutory charges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Scope-security interests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640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‘PPS Leases’- where over one year, or could last over one year- leases or bailments</a:t>
            </a:r>
          </a:p>
          <a:p>
            <a:pPr lvl="1"/>
            <a:r>
              <a:rPr lang="en-AU" dirty="0" smtClean="0"/>
              <a:t>Must also be regularly engaged in business of bailing/leasing those type of goods</a:t>
            </a:r>
          </a:p>
          <a:p>
            <a:pPr lvl="1"/>
            <a:r>
              <a:rPr lang="en-AU" dirty="0" smtClean="0"/>
              <a:t>Bailments must be for value given by bailed</a:t>
            </a:r>
          </a:p>
          <a:p>
            <a:pPr lvl="1"/>
            <a:r>
              <a:rPr lang="en-AU" dirty="0" smtClean="0"/>
              <a:t>Serial numbered goods over 90 days – but Deregulatory Measures Bill 2014 to remove this</a:t>
            </a:r>
          </a:p>
          <a:p>
            <a:r>
              <a:rPr lang="en-AU" dirty="0" smtClean="0"/>
              <a:t>Commercial consignments</a:t>
            </a:r>
          </a:p>
          <a:p>
            <a:pPr lvl="1"/>
            <a:r>
              <a:rPr lang="en-AU" dirty="0" smtClean="0"/>
              <a:t>Where both regularly engaged</a:t>
            </a:r>
          </a:p>
          <a:p>
            <a:r>
              <a:rPr lang="en-AU" dirty="0" smtClean="0"/>
              <a:t>Outright transfer of accounts</a:t>
            </a:r>
          </a:p>
          <a:p>
            <a:r>
              <a:rPr lang="en-AU" dirty="0" smtClean="0"/>
              <a:t>Remedies provisions do not apply</a:t>
            </a:r>
          </a:p>
          <a:p>
            <a:pPr lvl="1"/>
            <a:r>
              <a:rPr lang="en-AU" dirty="0" smtClean="0"/>
              <a:t>Not debtor/creditor</a:t>
            </a:r>
          </a:p>
          <a:p>
            <a:r>
              <a:rPr lang="en-AU" dirty="0" smtClean="0"/>
              <a:t>Insolvency effect of non-perfection not applied to deemed SI</a:t>
            </a:r>
          </a:p>
          <a:p>
            <a:pPr lvl="1"/>
            <a:endParaRPr lang="en-AU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‘deemed’ security interests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3465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Attachment is pre-</a:t>
            </a:r>
            <a:r>
              <a:rPr lang="en-AU" dirty="0" err="1" smtClean="0"/>
              <a:t>req</a:t>
            </a:r>
            <a:r>
              <a:rPr lang="en-AU" dirty="0" smtClean="0"/>
              <a:t> of enforceability against Grantor</a:t>
            </a:r>
          </a:p>
          <a:p>
            <a:pPr lvl="1"/>
            <a:r>
              <a:rPr lang="en-AU" dirty="0" smtClean="0"/>
              <a:t>When grantor has rights in collateral, and SI gives value for SI</a:t>
            </a:r>
          </a:p>
          <a:p>
            <a:pPr lvl="1"/>
            <a:r>
              <a:rPr lang="en-AU" dirty="0" smtClean="0"/>
              <a:t>After-acquired property- when G takes possession in case of title- based (now) SI</a:t>
            </a:r>
          </a:p>
          <a:p>
            <a:pPr lvl="1"/>
            <a:r>
              <a:rPr lang="en-AU" dirty="0" smtClean="0"/>
              <a:t>Mere used of floating charge language will not imply postponed attachment</a:t>
            </a:r>
          </a:p>
          <a:p>
            <a:pPr lvl="2"/>
            <a:r>
              <a:rPr lang="en-AU" dirty="0" smtClean="0"/>
              <a:t>Would need express words to postpone attachment</a:t>
            </a:r>
          </a:p>
          <a:p>
            <a:pPr lvl="1"/>
            <a:r>
              <a:rPr lang="en-AU" dirty="0" smtClean="0"/>
              <a:t>Enforceability against third parties require written evidence and signed by G, unless possession/control </a:t>
            </a:r>
          </a:p>
          <a:p>
            <a:pPr lvl="2"/>
            <a:r>
              <a:rPr lang="en-AU" dirty="0" smtClean="0"/>
              <a:t>Maiden Civil (2013) dicta, no writing there</a:t>
            </a:r>
          </a:p>
          <a:p>
            <a:pPr lvl="2"/>
            <a:r>
              <a:rPr lang="en-AU" dirty="0" smtClean="0"/>
              <a:t>But alternative where G conduct assents to terms by act or omission</a:t>
            </a:r>
          </a:p>
          <a:p>
            <a:pPr lvl="2"/>
            <a:r>
              <a:rPr lang="en-AU" dirty="0" smtClean="0"/>
              <a:t>Description of collateral required , item or class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Attachment and enforceability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85675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500" y="1413162"/>
            <a:ext cx="8762260" cy="7023869"/>
          </a:xfrm>
        </p:spPr>
        <p:txBody>
          <a:bodyPr/>
          <a:lstStyle/>
          <a:p>
            <a:r>
              <a:rPr lang="en-AU" dirty="0" smtClean="0"/>
              <a:t>Perfection requires attachment and enforceability, AND one of</a:t>
            </a:r>
          </a:p>
          <a:p>
            <a:pPr lvl="1"/>
            <a:r>
              <a:rPr lang="en-AU" dirty="0" smtClean="0"/>
              <a:t>Registration</a:t>
            </a:r>
          </a:p>
          <a:p>
            <a:pPr lvl="1"/>
            <a:r>
              <a:rPr lang="en-AU" dirty="0" smtClean="0"/>
              <a:t>Possession</a:t>
            </a:r>
          </a:p>
          <a:p>
            <a:pPr lvl="2"/>
            <a:r>
              <a:rPr lang="en-AU" dirty="0" smtClean="0"/>
              <a:t>Actual physical possession, not apparent or constructive possession</a:t>
            </a:r>
          </a:p>
          <a:p>
            <a:pPr lvl="2"/>
            <a:r>
              <a:rPr lang="en-AU" dirty="0" smtClean="0"/>
              <a:t>But cannot be re-possession </a:t>
            </a:r>
            <a:r>
              <a:rPr lang="en-AU" dirty="0" err="1" smtClean="0"/>
              <a:t>ie</a:t>
            </a:r>
            <a:r>
              <a:rPr lang="en-AU" dirty="0" smtClean="0"/>
              <a:t> for enforcement</a:t>
            </a:r>
          </a:p>
          <a:p>
            <a:pPr lvl="1"/>
            <a:r>
              <a:rPr lang="en-AU" dirty="0" smtClean="0"/>
              <a:t>Control, only for ADI  and other accounts, financial property, and space/satellite objects</a:t>
            </a:r>
          </a:p>
          <a:p>
            <a:pPr lvl="2"/>
            <a:r>
              <a:rPr lang="en-AU" dirty="0" smtClean="0"/>
              <a:t>Contrast NZ, only has possession</a:t>
            </a:r>
          </a:p>
          <a:p>
            <a:pPr lvl="2"/>
            <a:r>
              <a:rPr lang="en-AU" dirty="0" smtClean="0"/>
              <a:t>Control of ADI accounts, v powerful as have priority over other perfected SI with no control</a:t>
            </a:r>
          </a:p>
          <a:p>
            <a:pPr lvl="2"/>
            <a:r>
              <a:rPr lang="en-AU" dirty="0" smtClean="0"/>
              <a:t>Definitions of control for different types, </a:t>
            </a:r>
            <a:r>
              <a:rPr lang="en-AU" dirty="0" err="1" smtClean="0"/>
              <a:t>e.g</a:t>
            </a:r>
            <a:r>
              <a:rPr lang="en-AU" dirty="0" smtClean="0"/>
              <a:t> shares, letters of credit</a:t>
            </a:r>
          </a:p>
          <a:p>
            <a:pPr lvl="1"/>
            <a:r>
              <a:rPr lang="en-AU" dirty="0" smtClean="0"/>
              <a:t>Order irrelevant, as long as continuously perfected by any combination of means, at relevant time of priority conflict</a:t>
            </a:r>
          </a:p>
          <a:p>
            <a:pPr lvl="1"/>
            <a:r>
              <a:rPr lang="en-AU" dirty="0" smtClean="0"/>
              <a:t>Temporary perfection  </a:t>
            </a:r>
            <a:r>
              <a:rPr lang="en-AU" dirty="0" err="1" smtClean="0"/>
              <a:t>e,g</a:t>
            </a:r>
            <a:r>
              <a:rPr lang="en-AU" dirty="0" smtClean="0"/>
              <a:t> when G changes name, when new proceeds, but  not as good as other perfection</a:t>
            </a:r>
          </a:p>
          <a:p>
            <a:pPr lvl="2"/>
            <a:r>
              <a:rPr lang="en-AU" dirty="0" smtClean="0"/>
              <a:t>Third parties take free of temporarily perfected interests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perfection Generally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5697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File financing statement notifying a claimed SI over collateral</a:t>
            </a:r>
          </a:p>
          <a:p>
            <a:pPr lvl="1"/>
            <a:r>
              <a:rPr lang="en-AU" dirty="0" smtClean="0"/>
              <a:t>Don’t’ lodge security agreement, </a:t>
            </a:r>
            <a:r>
              <a:rPr lang="en-AU" dirty="0" err="1" smtClean="0"/>
              <a:t>e.g</a:t>
            </a:r>
            <a:r>
              <a:rPr lang="en-AU" dirty="0" smtClean="0"/>
              <a:t> previous Register of company charges</a:t>
            </a:r>
          </a:p>
          <a:p>
            <a:pPr lvl="1"/>
            <a:r>
              <a:rPr lang="en-AU" dirty="0" smtClean="0"/>
              <a:t>Misunderstanding/nostalgia</a:t>
            </a:r>
          </a:p>
          <a:p>
            <a:pPr lvl="1"/>
            <a:r>
              <a:rPr lang="en-AU" dirty="0" smtClean="0"/>
              <a:t>Migrated company charges do have the instruments attached</a:t>
            </a:r>
          </a:p>
          <a:p>
            <a:r>
              <a:rPr lang="en-AU" dirty="0" smtClean="0"/>
              <a:t>Interested persons can apply to SP to provide copy and information,</a:t>
            </a:r>
          </a:p>
          <a:p>
            <a:pPr lvl="1"/>
            <a:r>
              <a:rPr lang="en-AU" dirty="0" smtClean="0"/>
              <a:t>10 business days to respond.</a:t>
            </a:r>
          </a:p>
          <a:p>
            <a:pPr lvl="1"/>
            <a:r>
              <a:rPr lang="en-AU" dirty="0" smtClean="0"/>
              <a:t> If no response, then to AFSA, then judicial process</a:t>
            </a:r>
          </a:p>
          <a:p>
            <a:pPr lvl="1"/>
            <a:r>
              <a:rPr lang="en-AU" dirty="0" smtClean="0"/>
              <a:t>Could be confidentiality agreements between SP and G</a:t>
            </a:r>
          </a:p>
          <a:p>
            <a:r>
              <a:rPr lang="en-AU" dirty="0" smtClean="0"/>
              <a:t>PPS Register run by AFSA 24/7 online registration and searching.</a:t>
            </a:r>
          </a:p>
          <a:p>
            <a:r>
              <a:rPr lang="en-AU" dirty="0" smtClean="0"/>
              <a:t>No shopfront, call centre staff and managers in Adelaide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Notice filing and the </a:t>
            </a:r>
            <a:r>
              <a:rPr lang="en-AU" dirty="0" err="1" smtClean="0"/>
              <a:t>pps</a:t>
            </a:r>
            <a:r>
              <a:rPr lang="en-AU" dirty="0" smtClean="0"/>
              <a:t> register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14032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89" y="1088747"/>
            <a:ext cx="8407893" cy="504128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AU" dirty="0" smtClean="0"/>
          </a:p>
          <a:p>
            <a:r>
              <a:rPr lang="en-AU" dirty="0" smtClean="0"/>
              <a:t>Exact match searching</a:t>
            </a:r>
          </a:p>
          <a:p>
            <a:pPr lvl="1"/>
            <a:r>
              <a:rPr lang="en-AU" dirty="0" smtClean="0"/>
              <a:t>Grantor details- Regulations lay down hierarchy</a:t>
            </a:r>
          </a:p>
          <a:p>
            <a:pPr lvl="1"/>
            <a:r>
              <a:rPr lang="en-AU" dirty="0" smtClean="0"/>
              <a:t>Serial numbered goods</a:t>
            </a:r>
          </a:p>
          <a:p>
            <a:r>
              <a:rPr lang="en-AU" dirty="0" smtClean="0"/>
              <a:t>Defects-errors in above two render financing statement ineffective, </a:t>
            </a:r>
            <a:r>
              <a:rPr lang="en-AU" dirty="0" err="1" smtClean="0"/>
              <a:t>ie</a:t>
            </a:r>
            <a:r>
              <a:rPr lang="en-AU" dirty="0" smtClean="0"/>
              <a:t> as if no perfection</a:t>
            </a:r>
          </a:p>
          <a:p>
            <a:r>
              <a:rPr lang="en-AU" dirty="0" smtClean="0"/>
              <a:t>Other types of errors may be seriously misleading and therefore FS ineffective</a:t>
            </a:r>
          </a:p>
          <a:p>
            <a:pPr lvl="1"/>
            <a:r>
              <a:rPr lang="en-AU" dirty="0" smtClean="0"/>
              <a:t>Whether search would be capable of disclosing the information</a:t>
            </a:r>
          </a:p>
          <a:p>
            <a:pPr lvl="1"/>
            <a:r>
              <a:rPr lang="en-AU" dirty="0" smtClean="0"/>
              <a:t>A ‘reasonable searcher’?</a:t>
            </a:r>
          </a:p>
          <a:p>
            <a:pPr lvl="1"/>
            <a:r>
              <a:rPr lang="en-AU" dirty="0" smtClean="0"/>
              <a:t>Objective, no actual search needed here</a:t>
            </a:r>
          </a:p>
          <a:p>
            <a:pPr lvl="1"/>
            <a:r>
              <a:rPr lang="en-AU" dirty="0" smtClean="0"/>
              <a:t>Knowledge or motive irrelevant for priorities</a:t>
            </a:r>
          </a:p>
          <a:p>
            <a:r>
              <a:rPr lang="en-AU" dirty="0" smtClean="0"/>
              <a:t>Collateral classes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Registration- design issues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19494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89" y="1088747"/>
            <a:ext cx="8407893" cy="5041282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endParaRPr lang="en-AU" dirty="0" smtClean="0"/>
          </a:p>
          <a:p>
            <a:r>
              <a:rPr lang="en-AU" dirty="0" smtClean="0"/>
              <a:t>Privacy issues for individuals</a:t>
            </a:r>
          </a:p>
          <a:p>
            <a:pPr lvl="1"/>
            <a:r>
              <a:rPr lang="en-AU" dirty="0" smtClean="0"/>
              <a:t>Apply to serial numbered goods, cannot register against grantor details</a:t>
            </a:r>
          </a:p>
          <a:p>
            <a:r>
              <a:rPr lang="en-AU" dirty="0" smtClean="0"/>
              <a:t>Registration periods. Commercial property, indefinite or max 25 </a:t>
            </a:r>
            <a:r>
              <a:rPr lang="en-AU" dirty="0" err="1" smtClean="0"/>
              <a:t>yrs</a:t>
            </a:r>
            <a:endParaRPr lang="en-AU" dirty="0" smtClean="0"/>
          </a:p>
          <a:p>
            <a:pPr lvl="1"/>
            <a:r>
              <a:rPr lang="en-AU" dirty="0" smtClean="0"/>
              <a:t>7 for consumer property and serial numbered goods</a:t>
            </a:r>
          </a:p>
          <a:p>
            <a:r>
              <a:rPr lang="en-AU" dirty="0" smtClean="0"/>
              <a:t>Collateral descriptors in </a:t>
            </a:r>
            <a:r>
              <a:rPr lang="en-AU" dirty="0" err="1" smtClean="0"/>
              <a:t>Regs</a:t>
            </a:r>
            <a:endParaRPr lang="en-AU" dirty="0" smtClean="0"/>
          </a:p>
          <a:p>
            <a:pPr lvl="1"/>
            <a:r>
              <a:rPr lang="en-AU" dirty="0" smtClean="0"/>
              <a:t>Currently can only register against one single collateral class, or ‘all PAAP’ </a:t>
            </a:r>
          </a:p>
          <a:p>
            <a:r>
              <a:rPr lang="en-AU" dirty="0" smtClean="0"/>
              <a:t>Civil liability for SP or agent who registers when no reasonable belief that SI over collateral or that it secures any obligation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Registration- other detail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19494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Perfected</a:t>
            </a:r>
          </a:p>
          <a:p>
            <a:r>
              <a:rPr lang="en-AU" dirty="0" smtClean="0"/>
              <a:t>Earlier perfected</a:t>
            </a:r>
          </a:p>
          <a:p>
            <a:r>
              <a:rPr lang="en-AU" dirty="0" smtClean="0"/>
              <a:t>Where both </a:t>
            </a:r>
            <a:r>
              <a:rPr lang="en-AU" dirty="0" err="1" smtClean="0"/>
              <a:t>unperfected:first</a:t>
            </a:r>
            <a:r>
              <a:rPr lang="en-AU" dirty="0" smtClean="0"/>
              <a:t> to attach</a:t>
            </a:r>
          </a:p>
          <a:p>
            <a:endParaRPr lang="en-AU" dirty="0" smtClean="0"/>
          </a:p>
          <a:p>
            <a:r>
              <a:rPr lang="en-AU" dirty="0" smtClean="0"/>
              <a:t>Perfection by control</a:t>
            </a:r>
          </a:p>
          <a:p>
            <a:endParaRPr lang="en-AU" dirty="0" smtClean="0"/>
          </a:p>
          <a:p>
            <a:r>
              <a:rPr lang="en-AU" dirty="0" smtClean="0"/>
              <a:t>Crucial date- when SIs come into conflict, </a:t>
            </a:r>
            <a:r>
              <a:rPr lang="en-AU" dirty="0" err="1" smtClean="0"/>
              <a:t>eg</a:t>
            </a:r>
            <a:r>
              <a:rPr lang="en-AU" dirty="0" smtClean="0"/>
              <a:t> on receivership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Beat unperfected</a:t>
            </a:r>
          </a:p>
          <a:p>
            <a:r>
              <a:rPr lang="en-AU" dirty="0" smtClean="0"/>
              <a:t>Beat later perfected</a:t>
            </a:r>
          </a:p>
          <a:p>
            <a:pPr marL="45720" indent="0">
              <a:buNone/>
            </a:pPr>
            <a:endParaRPr lang="en-AU" dirty="0" smtClean="0"/>
          </a:p>
          <a:p>
            <a:r>
              <a:rPr lang="en-AU" dirty="0" smtClean="0"/>
              <a:t>Beat later to attach</a:t>
            </a:r>
          </a:p>
          <a:p>
            <a:endParaRPr lang="en-AU" dirty="0" smtClean="0"/>
          </a:p>
          <a:p>
            <a:r>
              <a:rPr lang="en-AU" dirty="0" smtClean="0"/>
              <a:t>Beat perfection by any other method</a:t>
            </a:r>
          </a:p>
          <a:p>
            <a:endParaRPr lang="en-AU" dirty="0"/>
          </a:p>
          <a:p>
            <a:r>
              <a:rPr lang="en-AU" dirty="0" smtClean="0"/>
              <a:t>Subordination agreements as per contract</a:t>
            </a: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Default rules for priority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3575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374" y="1153233"/>
            <a:ext cx="8299767" cy="5393341"/>
          </a:xfrm>
        </p:spPr>
        <p:txBody>
          <a:bodyPr>
            <a:normAutofit/>
          </a:bodyPr>
          <a:lstStyle/>
          <a:p>
            <a:r>
              <a:rPr lang="en-AU" dirty="0" smtClean="0"/>
              <a:t>Seller or lender finance of acquisition, </a:t>
            </a:r>
            <a:r>
              <a:rPr lang="en-AU" dirty="0" err="1" smtClean="0"/>
              <a:t>eg</a:t>
            </a:r>
            <a:r>
              <a:rPr lang="en-AU" dirty="0" smtClean="0"/>
              <a:t> ROT, HP, lease, including PPS Leases, consignments</a:t>
            </a:r>
          </a:p>
          <a:p>
            <a:r>
              <a:rPr lang="en-AU" dirty="0" smtClean="0"/>
              <a:t>Later PMSI will have priority over earlier perfected SI (unless control), IF:</a:t>
            </a:r>
          </a:p>
          <a:p>
            <a:pPr lvl="1"/>
            <a:r>
              <a:rPr lang="en-AU" dirty="0" smtClean="0"/>
              <a:t>Claim PMSI on registration</a:t>
            </a:r>
          </a:p>
          <a:p>
            <a:pPr lvl="1"/>
            <a:r>
              <a:rPr lang="en-AU" dirty="0" smtClean="0"/>
              <a:t>Register before delivery of inventory or,</a:t>
            </a:r>
          </a:p>
          <a:p>
            <a:pPr lvl="2"/>
            <a:r>
              <a:rPr lang="en-AU" dirty="0" smtClean="0"/>
              <a:t>Within 15 business days for non-inventory</a:t>
            </a:r>
          </a:p>
          <a:p>
            <a:pPr lvl="1"/>
            <a:r>
              <a:rPr lang="en-AU" dirty="0" smtClean="0"/>
              <a:t>Not approach in NZ, Canada</a:t>
            </a:r>
          </a:p>
          <a:p>
            <a:r>
              <a:rPr lang="en-AU" dirty="0" smtClean="0"/>
              <a:t>Only works for collateral where secured purchase money obligations, not </a:t>
            </a:r>
            <a:r>
              <a:rPr lang="en-AU" dirty="0" err="1" smtClean="0"/>
              <a:t>allmonies</a:t>
            </a:r>
            <a:r>
              <a:rPr lang="en-AU" dirty="0" smtClean="0"/>
              <a:t> now</a:t>
            </a:r>
          </a:p>
          <a:p>
            <a:pPr lvl="1"/>
            <a:r>
              <a:rPr lang="en-AU" dirty="0" smtClean="0"/>
              <a:t>Contrast </a:t>
            </a:r>
            <a:r>
              <a:rPr lang="en-AU" i="1" dirty="0" smtClean="0"/>
              <a:t>Armour v </a:t>
            </a:r>
            <a:r>
              <a:rPr lang="en-AU" i="1" dirty="0" err="1" smtClean="0"/>
              <a:t>Thyssen</a:t>
            </a:r>
            <a:r>
              <a:rPr lang="en-AU" dirty="0" smtClean="0"/>
              <a:t>, HL</a:t>
            </a:r>
          </a:p>
          <a:p>
            <a:r>
              <a:rPr lang="en-AU" dirty="0" smtClean="0"/>
              <a:t>Allocation of payments default provisions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Purchase money security interests- definition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59619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374" y="1153233"/>
            <a:ext cx="8299767" cy="539334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AU" dirty="0" smtClean="0"/>
          </a:p>
          <a:p>
            <a:r>
              <a:rPr lang="en-AU" dirty="0" smtClean="0"/>
              <a:t>Exceptions-sale and </a:t>
            </a:r>
            <a:r>
              <a:rPr lang="en-AU" dirty="0" err="1" smtClean="0"/>
              <a:t>leaseback,financial</a:t>
            </a:r>
            <a:r>
              <a:rPr lang="en-AU" dirty="0" smtClean="0"/>
              <a:t> property, accounts</a:t>
            </a:r>
          </a:p>
          <a:p>
            <a:r>
              <a:rPr lang="en-AU" dirty="0" smtClean="0"/>
              <a:t>Not possible for consumer property unless serial numbered goods</a:t>
            </a:r>
          </a:p>
          <a:p>
            <a:r>
              <a:rPr lang="en-AU" dirty="0" smtClean="0"/>
              <a:t>Treatment of accounts financiers- take priority over PMSI on proceeds, provided notice given to PMSI SP before registration or attachment of account financiers SI</a:t>
            </a:r>
          </a:p>
          <a:p>
            <a:r>
              <a:rPr lang="en-AU" dirty="0" smtClean="0"/>
              <a:t>Crop and livestock ‘</a:t>
            </a:r>
            <a:r>
              <a:rPr lang="en-AU" dirty="0" err="1" smtClean="0"/>
              <a:t>superpriority</a:t>
            </a:r>
            <a:r>
              <a:rPr lang="en-AU" dirty="0" smtClean="0"/>
              <a:t>’ for inputs-priority over non PMSIs in collateral or its proceeds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Purchase money security interests-exceptions etc.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59619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Direct or indirect result of dealing with collateral</a:t>
            </a:r>
          </a:p>
          <a:p>
            <a:r>
              <a:rPr lang="en-AU" dirty="0" smtClean="0"/>
              <a:t>If authorised dealing, then SP claim proceeds</a:t>
            </a:r>
          </a:p>
          <a:p>
            <a:r>
              <a:rPr lang="en-AU" dirty="0" smtClean="0"/>
              <a:t>If unauthorised, SP can claim collateral and proceeds, subject to value of original collateral at time of dealing</a:t>
            </a:r>
          </a:p>
          <a:p>
            <a:r>
              <a:rPr lang="en-AU" dirty="0" smtClean="0"/>
              <a:t>Grantor interest in proceeds</a:t>
            </a:r>
          </a:p>
          <a:p>
            <a:r>
              <a:rPr lang="en-AU" dirty="0" smtClean="0"/>
              <a:t>SI attaches automatically </a:t>
            </a:r>
          </a:p>
          <a:p>
            <a:pPr lvl="1"/>
            <a:r>
              <a:rPr lang="en-AU" dirty="0" smtClean="0"/>
              <a:t>No fiduciary requirement</a:t>
            </a:r>
          </a:p>
          <a:p>
            <a:pPr lvl="1"/>
            <a:r>
              <a:rPr lang="en-AU" dirty="0" smtClean="0"/>
              <a:t>But tracing rules apply</a:t>
            </a:r>
          </a:p>
          <a:p>
            <a:r>
              <a:rPr lang="en-AU" dirty="0" smtClean="0"/>
              <a:t>Perfection almost automatic</a:t>
            </a:r>
          </a:p>
          <a:p>
            <a:r>
              <a:rPr lang="en-AU" dirty="0" smtClean="0"/>
              <a:t>Proceeds expressly includes insurance payments, redemption or discharge of financial property, license and other IP payments, dividends </a:t>
            </a:r>
            <a:r>
              <a:rPr lang="en-AU" dirty="0" err="1" smtClean="0"/>
              <a:t>etc</a:t>
            </a:r>
            <a:r>
              <a:rPr lang="en-AU" dirty="0" smtClean="0"/>
              <a:t> on investment instruments or intermediated security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Proceeds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09533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Goods installed or fixed to other goods</a:t>
            </a:r>
          </a:p>
          <a:p>
            <a:pPr marL="45720" indent="0">
              <a:buNone/>
            </a:pPr>
            <a:endParaRPr lang="en-AU" dirty="0" smtClean="0"/>
          </a:p>
          <a:p>
            <a:r>
              <a:rPr lang="en-AU" dirty="0" smtClean="0"/>
              <a:t>Presupposes separate identity, distinguish commingled</a:t>
            </a:r>
          </a:p>
          <a:p>
            <a:pPr marL="45720" indent="0">
              <a:buNone/>
            </a:pPr>
            <a:endParaRPr lang="en-AU" dirty="0" smtClean="0"/>
          </a:p>
          <a:p>
            <a:r>
              <a:rPr lang="en-AU" dirty="0" smtClean="0"/>
              <a:t>Removable- seizure implicit but compensation to owner of whole if damage</a:t>
            </a:r>
          </a:p>
          <a:p>
            <a:pPr lvl="1"/>
            <a:r>
              <a:rPr lang="en-AU" dirty="0" smtClean="0"/>
              <a:t>Owner or other SP may discharge debt and retain whole</a:t>
            </a:r>
          </a:p>
          <a:p>
            <a:pPr lvl="1"/>
            <a:r>
              <a:rPr lang="en-AU" dirty="0" smtClean="0"/>
              <a:t>Notice to higher ranking SP and grantor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Accessions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087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lvl="1" indent="0">
              <a:buNone/>
            </a:pPr>
            <a:r>
              <a:rPr lang="en-AU" dirty="0" smtClean="0"/>
              <a:t>M</a:t>
            </a:r>
            <a:r>
              <a:rPr lang="en-AU" dirty="0"/>
              <a:t>i</a:t>
            </a:r>
            <a:r>
              <a:rPr lang="en-AU" dirty="0" smtClean="0"/>
              <a:t>xed, </a:t>
            </a:r>
            <a:r>
              <a:rPr lang="en-AU" dirty="0" err="1" smtClean="0"/>
              <a:t>processed,manufactured</a:t>
            </a:r>
            <a:r>
              <a:rPr lang="en-AU" dirty="0" smtClean="0"/>
              <a:t> or commingled goods where ID lost in product or mass</a:t>
            </a:r>
          </a:p>
          <a:p>
            <a:pPr marL="365760" lvl="1" indent="0">
              <a:buNone/>
            </a:pPr>
            <a:r>
              <a:rPr lang="en-AU" dirty="0"/>
              <a:t>	</a:t>
            </a:r>
            <a:r>
              <a:rPr lang="en-AU" dirty="0" smtClean="0"/>
              <a:t>and where not commercially practical to restore</a:t>
            </a:r>
          </a:p>
          <a:p>
            <a:pPr marL="365760" lvl="1" indent="0">
              <a:buNone/>
            </a:pPr>
            <a:r>
              <a:rPr lang="en-AU" dirty="0" smtClean="0"/>
              <a:t>Replaces need for disputes re aggregation clauses and charges </a:t>
            </a:r>
            <a:r>
              <a:rPr lang="en-AU" dirty="0" err="1" smtClean="0"/>
              <a:t>eg</a:t>
            </a:r>
            <a:r>
              <a:rPr lang="en-AU" dirty="0" smtClean="0"/>
              <a:t> </a:t>
            </a:r>
            <a:r>
              <a:rPr lang="en-AU" i="1" dirty="0" smtClean="0"/>
              <a:t>Clough Mill v Martin, Borden </a:t>
            </a:r>
            <a:r>
              <a:rPr lang="en-AU" dirty="0" smtClean="0"/>
              <a:t>etc.</a:t>
            </a:r>
          </a:p>
          <a:p>
            <a:r>
              <a:rPr lang="en-AU" dirty="0" smtClean="0"/>
              <a:t>Automatic perfection of SI in mass if SI in input was perfected</a:t>
            </a:r>
          </a:p>
          <a:p>
            <a:r>
              <a:rPr lang="en-AU" dirty="0" smtClean="0"/>
              <a:t>Claims of competing perfected input SIs proportionate to obligations secured</a:t>
            </a:r>
          </a:p>
          <a:p>
            <a:pPr lvl="1"/>
            <a:r>
              <a:rPr lang="en-AU" dirty="0" smtClean="0"/>
              <a:t>Priority limit of value at time of input, to avoid windfall</a:t>
            </a:r>
          </a:p>
          <a:p>
            <a:pPr lvl="1"/>
            <a:r>
              <a:rPr lang="en-AU" dirty="0" smtClean="0"/>
              <a:t>Preserves input PMSI status over non PMSIs in product if non PMSI given by grantor</a:t>
            </a:r>
          </a:p>
          <a:p>
            <a:pPr lvl="1"/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commingling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087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Where SP would otherwise have SI in collateral, third parties can ‘take free’ of SI in certain cases</a:t>
            </a:r>
          </a:p>
          <a:p>
            <a:pPr lvl="1"/>
            <a:r>
              <a:rPr lang="en-AU" dirty="0" smtClean="0"/>
              <a:t>Not where third party takes a SI</a:t>
            </a:r>
          </a:p>
          <a:p>
            <a:r>
              <a:rPr lang="en-AU" dirty="0" smtClean="0"/>
              <a:t>Serial numbered where omitted (</a:t>
            </a:r>
            <a:r>
              <a:rPr lang="en-AU" dirty="0" err="1" smtClean="0"/>
              <a:t>eg</a:t>
            </a:r>
            <a:r>
              <a:rPr lang="en-AU" dirty="0" smtClean="0"/>
              <a:t> commercial) or wrong, search only by serial no. would not have disclosed reg.</a:t>
            </a:r>
          </a:p>
          <a:p>
            <a:pPr lvl="1"/>
            <a:r>
              <a:rPr lang="en-AU" dirty="0" smtClean="0"/>
              <a:t>Not inventory</a:t>
            </a:r>
          </a:p>
          <a:p>
            <a:r>
              <a:rPr lang="en-AU" dirty="0" smtClean="0"/>
              <a:t>Former State laws- Motor vehicles, non inventory buyers/lessees from licensed dealers</a:t>
            </a:r>
          </a:p>
          <a:p>
            <a:pPr lvl="1"/>
            <a:r>
              <a:rPr lang="en-AU" dirty="0" smtClean="0"/>
              <a:t>Separate provision for serial number searches of motor vehicles</a:t>
            </a:r>
          </a:p>
          <a:p>
            <a:r>
              <a:rPr lang="en-AU" dirty="0" smtClean="0"/>
              <a:t>Low value domestic ‘garage sales’ $5000-value difficulties</a:t>
            </a:r>
          </a:p>
          <a:p>
            <a:r>
              <a:rPr lang="en-AU" dirty="0" smtClean="0"/>
              <a:t>Knowledge </a:t>
            </a:r>
            <a:r>
              <a:rPr lang="en-AU" dirty="0" err="1" smtClean="0"/>
              <a:t>carveouts</a:t>
            </a:r>
            <a:r>
              <a:rPr lang="en-AU" dirty="0" smtClean="0"/>
              <a:t>, actual or constructive, of what?</a:t>
            </a:r>
          </a:p>
          <a:p>
            <a:r>
              <a:rPr lang="en-AU" dirty="0" smtClean="0"/>
              <a:t>Other priority rules have similar effect- Debtor payments to creditors, payments of currency, cheque, shares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Third parties and ‘taking free’ rules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2093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Ordinary course of seller/lessor’s business of selling </a:t>
            </a:r>
            <a:r>
              <a:rPr lang="en-AU" dirty="0" err="1" smtClean="0"/>
              <a:t>etc</a:t>
            </a:r>
            <a:r>
              <a:rPr lang="en-AU" dirty="0" smtClean="0"/>
              <a:t> kind of goods</a:t>
            </a:r>
          </a:p>
          <a:p>
            <a:r>
              <a:rPr lang="en-AU" dirty="0" smtClean="0"/>
              <a:t>SI given by seller</a:t>
            </a:r>
          </a:p>
          <a:p>
            <a:pPr lvl="1"/>
            <a:r>
              <a:rPr lang="en-AU" dirty="0" smtClean="0"/>
              <a:t>Sale, buyer</a:t>
            </a:r>
          </a:p>
          <a:p>
            <a:pPr marL="365760" lvl="1" indent="0">
              <a:buNone/>
            </a:pPr>
            <a:endParaRPr lang="en-AU" dirty="0" smtClean="0"/>
          </a:p>
          <a:p>
            <a:r>
              <a:rPr lang="en-AU" dirty="0" smtClean="0"/>
              <a:t>Not inventory purchases of serial no goods, </a:t>
            </a:r>
            <a:r>
              <a:rPr lang="en-AU" dirty="0" err="1" smtClean="0"/>
              <a:t>eg</a:t>
            </a:r>
            <a:r>
              <a:rPr lang="en-AU" dirty="0" smtClean="0"/>
              <a:t> vehicles</a:t>
            </a:r>
          </a:p>
          <a:p>
            <a:pPr marL="45720" indent="0">
              <a:buNone/>
            </a:pPr>
            <a:endParaRPr lang="en-AU" dirty="0" smtClean="0"/>
          </a:p>
          <a:p>
            <a:r>
              <a:rPr lang="en-AU" dirty="0" smtClean="0"/>
              <a:t>Lessee ‘takes free’ of SI, so takes lessee’s interest only</a:t>
            </a:r>
          </a:p>
          <a:p>
            <a:pPr marL="45720" indent="0">
              <a:buNone/>
            </a:pPr>
            <a:endParaRPr lang="en-AU" dirty="0" smtClean="0"/>
          </a:p>
          <a:p>
            <a:r>
              <a:rPr lang="en-AU" dirty="0" smtClean="0"/>
              <a:t>Case law from Canada and New Zealand –tensions between SP and buyer protection policy</a:t>
            </a:r>
          </a:p>
          <a:p>
            <a:pPr marL="365760" lvl="1" indent="0">
              <a:buNone/>
            </a:pPr>
            <a:endParaRPr lang="en-AU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Ordinary course of business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2093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237616"/>
            <a:ext cx="8407893" cy="5041282"/>
          </a:xfrm>
        </p:spPr>
        <p:txBody>
          <a:bodyPr>
            <a:normAutofit/>
          </a:bodyPr>
          <a:lstStyle/>
          <a:p>
            <a:r>
              <a:rPr lang="en-AU" dirty="0" smtClean="0"/>
              <a:t>Chapter 4 PPSA- Scope- commercial collateral-contract out of nearly all, including right of redemption</a:t>
            </a:r>
          </a:p>
          <a:p>
            <a:pPr lvl="1"/>
            <a:r>
              <a:rPr lang="en-AU" dirty="0" smtClean="0"/>
              <a:t>Except duties on sale/good faith; distribution rules, buyer from SP taking free</a:t>
            </a:r>
          </a:p>
          <a:p>
            <a:pPr lvl="1"/>
            <a:r>
              <a:rPr lang="en-AU" dirty="0" smtClean="0"/>
              <a:t>Consumer collateral- aligned with National Credit Code </a:t>
            </a:r>
            <a:r>
              <a:rPr lang="en-AU" dirty="0" err="1" smtClean="0"/>
              <a:t>eg</a:t>
            </a:r>
            <a:r>
              <a:rPr lang="en-AU" dirty="0" smtClean="0"/>
              <a:t> notices, if any inconsistency, NCC prevails</a:t>
            </a:r>
          </a:p>
          <a:p>
            <a:pPr lvl="2"/>
            <a:r>
              <a:rPr lang="en-AU" dirty="0" smtClean="0"/>
              <a:t>Some provisions not for consumer cases, </a:t>
            </a:r>
            <a:r>
              <a:rPr lang="en-AU" dirty="0" err="1" smtClean="0"/>
              <a:t>eg</a:t>
            </a:r>
            <a:r>
              <a:rPr lang="en-AU" dirty="0" smtClean="0"/>
              <a:t> right to retain/foreclose</a:t>
            </a:r>
          </a:p>
          <a:p>
            <a:pPr lvl="1"/>
            <a:r>
              <a:rPr lang="en-AU" dirty="0" smtClean="0"/>
              <a:t>Does not apply to company receivers’ powers and duties- governed by Part 5.2 Corporations Act</a:t>
            </a:r>
          </a:p>
          <a:p>
            <a:pPr lvl="2"/>
            <a:r>
              <a:rPr lang="en-AU" dirty="0" smtClean="0"/>
              <a:t>Does apply to receivers of individual’s property</a:t>
            </a:r>
          </a:p>
          <a:p>
            <a:pPr lvl="2"/>
            <a:r>
              <a:rPr lang="en-AU" dirty="0" smtClean="0"/>
              <a:t>But does apply to other ‘controllers’ of corporate property, </a:t>
            </a:r>
            <a:r>
              <a:rPr lang="en-AU" dirty="0" err="1" smtClean="0"/>
              <a:t>eg</a:t>
            </a:r>
            <a:r>
              <a:rPr lang="en-AU" dirty="0" smtClean="0"/>
              <a:t> SP direct enforcement, amended in 2011</a:t>
            </a:r>
          </a:p>
          <a:p>
            <a:pPr lvl="1"/>
            <a:r>
              <a:rPr lang="en-AU" dirty="0" smtClean="0"/>
              <a:t>Does not apply to deemed SI, </a:t>
            </a:r>
            <a:r>
              <a:rPr lang="en-AU" dirty="0" err="1" smtClean="0"/>
              <a:t>eg</a:t>
            </a:r>
            <a:r>
              <a:rPr lang="en-AU" dirty="0" smtClean="0"/>
              <a:t> operating leases</a:t>
            </a:r>
          </a:p>
          <a:p>
            <a:pPr marL="365760" lvl="1" indent="0">
              <a:buNone/>
            </a:pPr>
            <a:endParaRPr lang="en-AU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Remedies-scope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99467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237616"/>
            <a:ext cx="8407893" cy="5041282"/>
          </a:xfrm>
        </p:spPr>
        <p:txBody>
          <a:bodyPr>
            <a:normAutofit/>
          </a:bodyPr>
          <a:lstStyle/>
          <a:p>
            <a:r>
              <a:rPr lang="en-AU" dirty="0" smtClean="0"/>
              <a:t>General duty to act in good faith and commercially reasonable manner</a:t>
            </a:r>
          </a:p>
          <a:p>
            <a:pPr lvl="1"/>
            <a:r>
              <a:rPr lang="en-AU" dirty="0" smtClean="0"/>
              <a:t>But only re Chapter 4</a:t>
            </a:r>
          </a:p>
          <a:p>
            <a:r>
              <a:rPr lang="en-AU" dirty="0" smtClean="0"/>
              <a:t>Duty to take reasonable care to obtain market value or best price reasonably obtainable in circumstances at time of sale</a:t>
            </a:r>
          </a:p>
          <a:p>
            <a:pPr lvl="1"/>
            <a:r>
              <a:rPr lang="en-AU" dirty="0" smtClean="0"/>
              <a:t>Taken from receivership duty, post </a:t>
            </a:r>
            <a:r>
              <a:rPr lang="en-AU" i="1" dirty="0" err="1" smtClean="0"/>
              <a:t>Downsview</a:t>
            </a:r>
            <a:r>
              <a:rPr lang="en-AU" dirty="0" smtClean="0"/>
              <a:t>, contrast </a:t>
            </a:r>
            <a:r>
              <a:rPr lang="en-AU" i="1" dirty="0" err="1" smtClean="0"/>
              <a:t>Medforth</a:t>
            </a:r>
            <a:r>
              <a:rPr lang="en-AU" i="1" dirty="0" smtClean="0"/>
              <a:t> v Blake, </a:t>
            </a:r>
            <a:r>
              <a:rPr lang="en-AU" i="1" dirty="0" err="1" smtClean="0"/>
              <a:t>Silven</a:t>
            </a:r>
            <a:r>
              <a:rPr lang="en-AU" dirty="0" smtClean="0"/>
              <a:t> in UK</a:t>
            </a:r>
          </a:p>
          <a:p>
            <a:pPr lvl="1"/>
            <a:r>
              <a:rPr lang="en-AU" dirty="0" smtClean="0"/>
              <a:t>PPSA gives reasonable time to store, value and consider options</a:t>
            </a:r>
          </a:p>
          <a:p>
            <a:r>
              <a:rPr lang="en-AU" dirty="0" smtClean="0"/>
              <a:t>Seizure (on default), dispose or retain-latter rare because  foreclosure and party can object, without any adjudication. On objection, disposal becomes only option</a:t>
            </a:r>
          </a:p>
          <a:p>
            <a:pPr lvl="1"/>
            <a:r>
              <a:rPr lang="en-AU" dirty="0" smtClean="0"/>
              <a:t>Provisions as to disposal of intangibles</a:t>
            </a:r>
          </a:p>
          <a:p>
            <a:r>
              <a:rPr lang="en-AU" dirty="0" smtClean="0"/>
              <a:t>Buyer from enforcing SP takes free of SI and G’s interest, and any junior SI</a:t>
            </a:r>
          </a:p>
          <a:p>
            <a:pPr marL="91440" indent="0">
              <a:buNone/>
            </a:pPr>
            <a:endParaRPr lang="en-AU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Remedies-content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99467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Unperfected SI ‘vest in grantor’(</a:t>
            </a:r>
            <a:r>
              <a:rPr lang="en-AU" dirty="0" err="1" smtClean="0"/>
              <a:t>ie</a:t>
            </a:r>
            <a:r>
              <a:rPr lang="en-AU" dirty="0" smtClean="0"/>
              <a:t> ineffective) on liquidation, administration, bankruptcy</a:t>
            </a:r>
          </a:p>
          <a:p>
            <a:pPr lvl="1"/>
            <a:r>
              <a:rPr lang="en-AU" dirty="0" smtClean="0"/>
              <a:t>(NB also against execution creditors if unperfected at time of seizure or court order)</a:t>
            </a:r>
          </a:p>
          <a:p>
            <a:pPr lvl="1"/>
            <a:r>
              <a:rPr lang="en-AU" dirty="0" smtClean="0"/>
              <a:t>This reflects philosophy in pre PPSA registers </a:t>
            </a:r>
            <a:r>
              <a:rPr lang="en-AU" dirty="0" err="1" smtClean="0"/>
              <a:t>eg</a:t>
            </a:r>
            <a:r>
              <a:rPr lang="en-AU" dirty="0" smtClean="0"/>
              <a:t> company charges</a:t>
            </a:r>
          </a:p>
          <a:p>
            <a:pPr lvl="2"/>
            <a:r>
              <a:rPr lang="en-AU" dirty="0" smtClean="0"/>
              <a:t>But contrast NZ</a:t>
            </a:r>
          </a:p>
          <a:p>
            <a:pPr lvl="1"/>
            <a:r>
              <a:rPr lang="en-AU" dirty="0" smtClean="0"/>
              <a:t>parallel requirement that corporate PPSA SIs must be registered within 20 business days of agreement, or more than six months before insolvency event, otherwise ineffective on insolvency </a:t>
            </a:r>
          </a:p>
          <a:p>
            <a:r>
              <a:rPr lang="en-AU" dirty="0" smtClean="0"/>
              <a:t>Vesting does not apply to commercial consignments, transfers of accounts or chattel paper, </a:t>
            </a:r>
          </a:p>
          <a:p>
            <a:pPr lvl="1"/>
            <a:r>
              <a:rPr lang="en-AU" dirty="0" smtClean="0"/>
              <a:t>but applies to leases, whether or not actual security interests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Insolvency and non-perfection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12513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251857"/>
            <a:ext cx="9251041" cy="6167073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endParaRPr lang="en-AU" dirty="0" smtClean="0"/>
          </a:p>
          <a:p>
            <a:pPr lvl="1"/>
            <a:r>
              <a:rPr lang="en-AU" dirty="0" smtClean="0"/>
              <a:t>Terminology, </a:t>
            </a:r>
            <a:r>
              <a:rPr lang="en-AU" dirty="0" err="1" smtClean="0"/>
              <a:t>eg</a:t>
            </a:r>
            <a:r>
              <a:rPr lang="en-AU" dirty="0" smtClean="0"/>
              <a:t> reference to charges, pledges, liens, fixed, floating in corporation legislation</a:t>
            </a:r>
          </a:p>
          <a:p>
            <a:pPr lvl="1"/>
            <a:r>
              <a:rPr lang="en-AU" dirty="0" smtClean="0"/>
              <a:t>Policy -Attempt to be insolvency-neutral</a:t>
            </a:r>
          </a:p>
          <a:p>
            <a:pPr lvl="1"/>
            <a:r>
              <a:rPr lang="en-AU" dirty="0" smtClean="0"/>
              <a:t>But how to preserve priority claimants (</a:t>
            </a:r>
            <a:r>
              <a:rPr lang="en-AU" dirty="0" err="1" smtClean="0"/>
              <a:t>eg</a:t>
            </a:r>
            <a:r>
              <a:rPr lang="en-AU" dirty="0" smtClean="0"/>
              <a:t> employees) over former floating charge realisations – type of assets circulating</a:t>
            </a:r>
          </a:p>
          <a:p>
            <a:pPr lvl="2"/>
            <a:r>
              <a:rPr lang="en-AU" dirty="0" smtClean="0"/>
              <a:t>concept of control used differently from in perfection sense-PPSA</a:t>
            </a:r>
          </a:p>
          <a:p>
            <a:pPr lvl="2"/>
            <a:r>
              <a:rPr lang="en-AU" dirty="0" smtClean="0"/>
              <a:t>Attempt to exclude ROT </a:t>
            </a:r>
            <a:r>
              <a:rPr lang="en-AU" dirty="0" err="1" smtClean="0"/>
              <a:t>etc</a:t>
            </a:r>
            <a:r>
              <a:rPr lang="en-AU" dirty="0" smtClean="0"/>
              <a:t> refers to grantor not having title</a:t>
            </a:r>
          </a:p>
          <a:p>
            <a:pPr lvl="1"/>
            <a:r>
              <a:rPr lang="en-AU" dirty="0" smtClean="0"/>
              <a:t>How to align with broader ‘SI’ concept to include title-based security </a:t>
            </a:r>
            <a:r>
              <a:rPr lang="en-AU" dirty="0" err="1" smtClean="0"/>
              <a:t>eg</a:t>
            </a:r>
            <a:r>
              <a:rPr lang="en-AU" dirty="0" smtClean="0"/>
              <a:t> ROT- concept of PPSAROT property</a:t>
            </a:r>
          </a:p>
          <a:p>
            <a:pPr lvl="1"/>
            <a:r>
              <a:rPr lang="en-AU" dirty="0" smtClean="0"/>
              <a:t>Other provisions, particularly voluntary administration, whether ‘property of the corporation’ includes title based SI such as ROT</a:t>
            </a:r>
          </a:p>
          <a:p>
            <a:pPr lvl="2"/>
            <a:r>
              <a:rPr lang="en-AU" dirty="0" err="1" smtClean="0"/>
              <a:t>Eg</a:t>
            </a:r>
            <a:r>
              <a:rPr lang="en-AU" dirty="0" smtClean="0"/>
              <a:t> whether security over all or substantially all of company’s property</a:t>
            </a:r>
          </a:p>
          <a:p>
            <a:pPr lvl="2"/>
            <a:r>
              <a:rPr lang="en-AU" dirty="0" smtClean="0"/>
              <a:t>Generally on liquidation, the definition of property of corporation only covers secured property that has vested in grantor due to non-perfection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Ppsa</a:t>
            </a:r>
            <a:r>
              <a:rPr lang="en-AU" dirty="0" smtClean="0"/>
              <a:t> - alignment with insolvency law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12513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88747"/>
            <a:ext cx="8170223" cy="5169549"/>
          </a:xfrm>
        </p:spPr>
        <p:txBody>
          <a:bodyPr>
            <a:normAutofit fontScale="85000" lnSpcReduction="20000"/>
          </a:bodyPr>
          <a:lstStyle/>
          <a:p>
            <a:r>
              <a:rPr lang="en-AU" dirty="0" smtClean="0"/>
              <a:t>Territorial scope of PPSA- if Australian grantor entity, OR goods, financial property, ADI account or account payable in Australia, or IP under Australian law</a:t>
            </a:r>
          </a:p>
          <a:p>
            <a:r>
              <a:rPr lang="en-AU" dirty="0" smtClean="0"/>
              <a:t>But then Part 7.2 conflict rules govern disputes in Australia re validity, perfection and its effect</a:t>
            </a:r>
          </a:p>
          <a:p>
            <a:pPr lvl="1"/>
            <a:r>
              <a:rPr lang="en-AU" dirty="0" smtClean="0"/>
              <a:t>Law (other than conflicts rules) of place where goods located </a:t>
            </a:r>
          </a:p>
          <a:p>
            <a:pPr lvl="1"/>
            <a:r>
              <a:rPr lang="en-AU" dirty="0" smtClean="0"/>
              <a:t>Law where debtor located if intangible </a:t>
            </a:r>
          </a:p>
          <a:p>
            <a:pPr lvl="1"/>
            <a:r>
              <a:rPr lang="en-AU" dirty="0" smtClean="0"/>
              <a:t>ADI accounts- law of place that governs the account</a:t>
            </a:r>
          </a:p>
          <a:p>
            <a:r>
              <a:rPr lang="en-AU" dirty="0" smtClean="0"/>
              <a:t>Other specific rules, including for mobile goods, and where destined for another jurisdiction</a:t>
            </a:r>
          </a:p>
          <a:p>
            <a:pPr lvl="1"/>
            <a:r>
              <a:rPr lang="en-AU" dirty="0" smtClean="0"/>
              <a:t>Special priority rule for accounts, financial property-where other jurisdiction has no register, then SP that registers in Australia prior to attachment of other interests will have priority</a:t>
            </a:r>
          </a:p>
          <a:p>
            <a:r>
              <a:rPr lang="en-AU" dirty="0" smtClean="0"/>
              <a:t>Can contract for Australian law to apply but only  if grantor is Australian entity</a:t>
            </a:r>
          </a:p>
          <a:p>
            <a:pPr lvl="1"/>
            <a:r>
              <a:rPr lang="en-AU" dirty="0"/>
              <a:t>O</a:t>
            </a:r>
            <a:r>
              <a:rPr lang="en-AU" dirty="0" smtClean="0"/>
              <a:t>verrides statutory rules in Part 7.2</a:t>
            </a:r>
          </a:p>
          <a:p>
            <a:pPr lvl="1"/>
            <a:r>
              <a:rPr lang="en-AU" dirty="0" smtClean="0"/>
              <a:t>Not apply to intangible and transfers of accounts, in practice, applies to goods</a:t>
            </a:r>
          </a:p>
          <a:p>
            <a:r>
              <a:rPr lang="en-AU" dirty="0" smtClean="0"/>
              <a:t>Enforcement </a:t>
            </a:r>
            <a:r>
              <a:rPr lang="en-AU" dirty="0"/>
              <a:t>-</a:t>
            </a:r>
            <a:r>
              <a:rPr lang="en-AU" dirty="0" smtClean="0"/>
              <a:t> Chapter 4 on remedies does not apply to goods outside Australia</a:t>
            </a:r>
          </a:p>
          <a:p>
            <a:pPr lvl="1"/>
            <a:r>
              <a:rPr lang="en-AU" dirty="0" smtClean="0"/>
              <a:t>Where PPSA applies due to </a:t>
            </a:r>
            <a:r>
              <a:rPr lang="en-AU" dirty="0" err="1" smtClean="0"/>
              <a:t>Aus</a:t>
            </a:r>
            <a:r>
              <a:rPr lang="en-AU" dirty="0" smtClean="0"/>
              <a:t> entity, probably the remedies law of the location of goods applies</a:t>
            </a:r>
          </a:p>
          <a:p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Conflict of laws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6626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Education</a:t>
            </a:r>
          </a:p>
          <a:p>
            <a:pPr lvl="1"/>
            <a:r>
              <a:rPr lang="en-AU" dirty="0" smtClean="0"/>
              <a:t>Impact on SMEs and particular sectors</a:t>
            </a:r>
          </a:p>
          <a:p>
            <a:r>
              <a:rPr lang="en-AU" dirty="0" smtClean="0"/>
              <a:t>Transition/migration issues</a:t>
            </a:r>
          </a:p>
          <a:p>
            <a:r>
              <a:rPr lang="en-AU" dirty="0" smtClean="0"/>
              <a:t>Case law to date-  </a:t>
            </a:r>
            <a:r>
              <a:rPr lang="en-AU" i="1" dirty="0" smtClean="0"/>
              <a:t>Maiden Civil </a:t>
            </a:r>
            <a:r>
              <a:rPr lang="en-AU" dirty="0" smtClean="0"/>
              <a:t>case, 2013</a:t>
            </a:r>
          </a:p>
          <a:p>
            <a:r>
              <a:rPr lang="en-AU" dirty="0" smtClean="0"/>
              <a:t>Review timeline- completion and report Jan 2015</a:t>
            </a:r>
          </a:p>
          <a:p>
            <a:r>
              <a:rPr lang="en-AU" dirty="0" smtClean="0"/>
              <a:t>Streamlining and simplification</a:t>
            </a:r>
          </a:p>
          <a:p>
            <a:pPr lvl="1"/>
            <a:r>
              <a:rPr lang="en-AU" dirty="0" smtClean="0"/>
              <a:t>particularly register issues</a:t>
            </a:r>
          </a:p>
          <a:p>
            <a:pPr lvl="1"/>
            <a:r>
              <a:rPr lang="en-AU" dirty="0" smtClean="0"/>
              <a:t>Relationship with insolvency legislation</a:t>
            </a:r>
          </a:p>
          <a:p>
            <a:r>
              <a:rPr lang="en-AU" dirty="0" smtClean="0"/>
              <a:t>Application of overseas jurisprudence</a:t>
            </a:r>
          </a:p>
          <a:p>
            <a:r>
              <a:rPr lang="en-AU" dirty="0" smtClean="0"/>
              <a:t>Political risk and regulatory capture</a:t>
            </a:r>
          </a:p>
          <a:p>
            <a:r>
              <a:rPr lang="en-AU" dirty="0" smtClean="0"/>
              <a:t>Overseas developments</a:t>
            </a:r>
          </a:p>
          <a:p>
            <a:pPr lvl="1"/>
            <a:r>
              <a:rPr lang="en-AU" dirty="0" smtClean="0"/>
              <a:t>NZ, Asia, EU?</a:t>
            </a:r>
          </a:p>
          <a:p>
            <a:pPr lvl="1"/>
            <a:r>
              <a:rPr lang="en-AU" dirty="0" smtClean="0"/>
              <a:t>International cooperation</a:t>
            </a:r>
          </a:p>
          <a:p>
            <a:pPr lvl="2"/>
            <a:r>
              <a:rPr lang="en-AU" dirty="0" smtClean="0"/>
              <a:t>In 2013, Australia passed legislation to enable it to ratify and incorporate the Cape Town Convention, Aircraft Protocol in domestic law- it will prevail over any inconsistent laws, including PPSA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Review and prognosis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62787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LRP_20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STLRP_20</Template>
  <TotalTime>1401</TotalTime>
  <Words>3726</Words>
  <Application>Microsoft Macintosh PowerPoint</Application>
  <PresentationFormat>On-screen Show (4:3)</PresentationFormat>
  <Paragraphs>450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STLRP_20</vt:lpstr>
      <vt:lpstr>A new world: ppsa in australia</vt:lpstr>
      <vt:lpstr>Background/context</vt:lpstr>
      <vt:lpstr>PowerPoint Presentation</vt:lpstr>
      <vt:lpstr>Justification and History</vt:lpstr>
      <vt:lpstr>Legislation and timeline</vt:lpstr>
      <vt:lpstr>Statistics</vt:lpstr>
      <vt:lpstr>Design issues</vt:lpstr>
      <vt:lpstr>Terminology</vt:lpstr>
      <vt:lpstr>SCOPE-COLLATERAL</vt:lpstr>
      <vt:lpstr>Scope-security interests</vt:lpstr>
      <vt:lpstr>‘deemed’ security interests</vt:lpstr>
      <vt:lpstr>Attachment and enforceability</vt:lpstr>
      <vt:lpstr> perfection Generally</vt:lpstr>
      <vt:lpstr>Notice filing and the pps register</vt:lpstr>
      <vt:lpstr>Registration- design issues</vt:lpstr>
      <vt:lpstr>Registration- other detail</vt:lpstr>
      <vt:lpstr>Default rules for priority</vt:lpstr>
      <vt:lpstr>Purchase money security interests- definition</vt:lpstr>
      <vt:lpstr>Purchase money security interests-exceptions etc.</vt:lpstr>
      <vt:lpstr>Proceeds</vt:lpstr>
      <vt:lpstr>Accessions</vt:lpstr>
      <vt:lpstr>commingling</vt:lpstr>
      <vt:lpstr>Third parties and ‘taking free’ rules</vt:lpstr>
      <vt:lpstr>Ordinary course of business </vt:lpstr>
      <vt:lpstr>Remedies-scope</vt:lpstr>
      <vt:lpstr>Remedies-content</vt:lpstr>
      <vt:lpstr>Insolvency and non-perfection</vt:lpstr>
      <vt:lpstr>Ppsa - alignment with insolvency law</vt:lpstr>
      <vt:lpstr>Conflict of laws</vt:lpstr>
      <vt:lpstr>Review and prognosis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</dc:creator>
  <cp:lastModifiedBy>Sophia Hurst</cp:lastModifiedBy>
  <cp:revision>63</cp:revision>
  <dcterms:created xsi:type="dcterms:W3CDTF">2014-06-15T11:52:50Z</dcterms:created>
  <dcterms:modified xsi:type="dcterms:W3CDTF">2014-06-28T12:10:00Z</dcterms:modified>
</cp:coreProperties>
</file>