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63" r:id="rId6"/>
    <p:sldId id="260" r:id="rId7"/>
    <p:sldId id="259" r:id="rId8"/>
    <p:sldId id="265" r:id="rId9"/>
    <p:sldId id="266" r:id="rId10"/>
    <p:sldId id="267" r:id="rId11"/>
    <p:sldId id="264" r:id="rId12"/>
    <p:sldId id="268" r:id="rId1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338" autoAdjust="0"/>
  </p:normalViewPr>
  <p:slideViewPr>
    <p:cSldViewPr>
      <p:cViewPr varScale="1">
        <p:scale>
          <a:sx n="51" d="100"/>
          <a:sy n="51" d="100"/>
        </p:scale>
        <p:origin x="-162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45C8-E724-48D5-BC2D-C68DE260A814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232C3-9A87-48BB-AD0A-32D62452E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72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35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733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239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88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566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51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792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992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965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342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232C3-9A87-48BB-AD0A-32D62452EA0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1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AC3E1-1928-4B69-AB71-689CBC1DC802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6845BF2-2C00-4406-AF60-A4BC6A9B920B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sr.gov.au/Help/Tutorials/Pages/default.aspx#C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securedtransactionslawreformproject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4005064"/>
            <a:ext cx="7772400" cy="1975104"/>
          </a:xfrm>
        </p:spPr>
        <p:txBody>
          <a:bodyPr/>
          <a:lstStyle/>
          <a:p>
            <a:r>
              <a:rPr lang="en-GB" dirty="0"/>
              <a:t>Online registration of interests in receivables: what is it all about?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836712"/>
            <a:ext cx="7772400" cy="1508760"/>
          </a:xfrm>
        </p:spPr>
        <p:txBody>
          <a:bodyPr/>
          <a:lstStyle/>
          <a:p>
            <a:r>
              <a:rPr lang="en-GB" dirty="0" smtClean="0"/>
              <a:t>Professor Louise Gullifer,</a:t>
            </a:r>
          </a:p>
          <a:p>
            <a:r>
              <a:rPr lang="en-GB" dirty="0" smtClean="0"/>
              <a:t>University of Oxford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787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register?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Give publicity of a financier’s interest in an asset to others </a:t>
            </a:r>
          </a:p>
          <a:p>
            <a:pPr lvl="1"/>
            <a:r>
              <a:rPr lang="en-GB" dirty="0" smtClean="0"/>
              <a:t>Proposing to buy the asset</a:t>
            </a:r>
          </a:p>
          <a:p>
            <a:pPr lvl="1"/>
            <a:r>
              <a:rPr lang="en-GB" dirty="0" smtClean="0"/>
              <a:t>Proposing to take a security interest in the asset</a:t>
            </a:r>
          </a:p>
          <a:p>
            <a:pPr lvl="1"/>
            <a:r>
              <a:rPr lang="en-GB" dirty="0" smtClean="0"/>
              <a:t>Proposing to lend money or extend credit to the owner of the asset</a:t>
            </a:r>
          </a:p>
          <a:p>
            <a:r>
              <a:rPr lang="en-GB" dirty="0" smtClean="0"/>
              <a:t>To preserve priority over anyone taking an interest after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85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current position in receivables financing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60848"/>
            <a:ext cx="7772400" cy="4294712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If </a:t>
            </a:r>
          </a:p>
          <a:p>
            <a:pPr lvl="1"/>
            <a:r>
              <a:rPr lang="en-GB" dirty="0" smtClean="0"/>
              <a:t>Client is a company and </a:t>
            </a:r>
          </a:p>
          <a:p>
            <a:pPr lvl="1"/>
            <a:r>
              <a:rPr lang="en-GB" dirty="0" smtClean="0"/>
              <a:t>security interest (mortgage or fixed or floating charge) created</a:t>
            </a:r>
          </a:p>
          <a:p>
            <a:pPr lvl="1"/>
            <a:r>
              <a:rPr lang="en-GB" dirty="0" smtClean="0"/>
              <a:t>MUST be registered within 21 days in Register of Company Charges</a:t>
            </a:r>
          </a:p>
          <a:p>
            <a:pPr lvl="2"/>
            <a:r>
              <a:rPr lang="en-GB" dirty="0" smtClean="0"/>
              <a:t>Electronic form</a:t>
            </a:r>
          </a:p>
          <a:p>
            <a:pPr lvl="2"/>
            <a:r>
              <a:rPr lang="en-GB" dirty="0" smtClean="0"/>
              <a:t>Scanned certified copy of charge document</a:t>
            </a:r>
          </a:p>
          <a:p>
            <a:pPr lvl="2"/>
            <a:r>
              <a:rPr lang="en-GB" dirty="0" smtClean="0"/>
              <a:t>If not registered, void against other secured creditors and on insolvency</a:t>
            </a:r>
          </a:p>
          <a:p>
            <a:r>
              <a:rPr lang="en-GB" dirty="0"/>
              <a:t>If</a:t>
            </a:r>
          </a:p>
          <a:p>
            <a:pPr lvl="1"/>
            <a:r>
              <a:rPr lang="en-GB" dirty="0"/>
              <a:t>Client is a company and </a:t>
            </a:r>
          </a:p>
          <a:p>
            <a:pPr lvl="1"/>
            <a:r>
              <a:rPr lang="en-GB" dirty="0"/>
              <a:t>Absolute assignment (purchase) of receivables</a:t>
            </a:r>
          </a:p>
          <a:p>
            <a:pPr lvl="1"/>
            <a:r>
              <a:rPr lang="en-GB" dirty="0"/>
              <a:t>Cannot register in Register of Company Charges</a:t>
            </a:r>
          </a:p>
          <a:p>
            <a:pPr lvl="2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98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14400"/>
          </a:xfrm>
        </p:spPr>
        <p:txBody>
          <a:bodyPr/>
          <a:lstStyle/>
          <a:p>
            <a:r>
              <a:rPr lang="en-GB" dirty="0"/>
              <a:t>The current position in receivables </a:t>
            </a:r>
            <a:r>
              <a:rPr lang="en-GB" dirty="0" smtClean="0"/>
              <a:t>financing (priority)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20888"/>
            <a:ext cx="7772400" cy="4248472"/>
          </a:xfrm>
        </p:spPr>
        <p:txBody>
          <a:bodyPr>
            <a:normAutofit/>
          </a:bodyPr>
          <a:lstStyle/>
          <a:p>
            <a:r>
              <a:rPr lang="en-GB" dirty="0" smtClean="0"/>
              <a:t>Rule in </a:t>
            </a:r>
            <a:r>
              <a:rPr lang="en-GB" i="1" dirty="0" err="1" smtClean="0"/>
              <a:t>Dearle</a:t>
            </a:r>
            <a:r>
              <a:rPr lang="en-GB" i="1" dirty="0" smtClean="0"/>
              <a:t> v Hall</a:t>
            </a:r>
          </a:p>
          <a:p>
            <a:pPr lvl="1"/>
            <a:r>
              <a:rPr lang="en-GB" dirty="0" smtClean="0"/>
              <a:t>First to give notice to debtor has priority</a:t>
            </a:r>
          </a:p>
          <a:p>
            <a:pPr lvl="1"/>
            <a:r>
              <a:rPr lang="en-GB" dirty="0" smtClean="0"/>
              <a:t>UNLESS knows (or ought to know) of previous assignment or charge when took assignment</a:t>
            </a:r>
          </a:p>
          <a:p>
            <a:r>
              <a:rPr lang="en-GB" dirty="0" smtClean="0"/>
              <a:t>If no notice to debtor</a:t>
            </a:r>
          </a:p>
          <a:p>
            <a:pPr lvl="1"/>
            <a:r>
              <a:rPr lang="en-GB" dirty="0" smtClean="0"/>
              <a:t>First in time to be created (not to be registered) wins</a:t>
            </a:r>
          </a:p>
          <a:p>
            <a:endParaRPr lang="en-GB" dirty="0" smtClean="0"/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8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14400"/>
          </a:xfrm>
        </p:spPr>
        <p:txBody>
          <a:bodyPr/>
          <a:lstStyle/>
          <a:p>
            <a:r>
              <a:rPr lang="en-GB" dirty="0"/>
              <a:t>The current position in receivables financing (priority)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48880"/>
            <a:ext cx="7772400" cy="400668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Effect of registration (or lack of it)</a:t>
            </a:r>
          </a:p>
          <a:p>
            <a:pPr lvl="2"/>
            <a:r>
              <a:rPr lang="en-GB" dirty="0"/>
              <a:t>Registration </a:t>
            </a:r>
            <a:r>
              <a:rPr lang="en-GB" dirty="0" smtClean="0"/>
              <a:t>(of security interests) gives </a:t>
            </a:r>
            <a:r>
              <a:rPr lang="en-GB" dirty="0"/>
              <a:t>actual notice or constructive notice to those who are expected to search the register</a:t>
            </a:r>
          </a:p>
          <a:p>
            <a:pPr lvl="2"/>
            <a:r>
              <a:rPr lang="en-GB" dirty="0" smtClean="0"/>
              <a:t>Unregistered interests (</a:t>
            </a:r>
            <a:r>
              <a:rPr lang="en-GB" dirty="0" err="1" smtClean="0"/>
              <a:t>eg</a:t>
            </a:r>
            <a:r>
              <a:rPr lang="en-GB" dirty="0" smtClean="0"/>
              <a:t> of purchaser), </a:t>
            </a:r>
            <a:endParaRPr lang="en-GB" dirty="0"/>
          </a:p>
          <a:p>
            <a:pPr lvl="3"/>
            <a:r>
              <a:rPr lang="en-GB" dirty="0"/>
              <a:t>no constructive notice</a:t>
            </a:r>
          </a:p>
          <a:p>
            <a:pPr lvl="3"/>
            <a:r>
              <a:rPr lang="en-GB" dirty="0"/>
              <a:t>No means of public </a:t>
            </a:r>
            <a:r>
              <a:rPr lang="en-GB" dirty="0" smtClean="0"/>
              <a:t>notice</a:t>
            </a:r>
          </a:p>
          <a:p>
            <a:pPr lvl="3"/>
            <a:r>
              <a:rPr lang="en-GB" dirty="0" smtClean="0"/>
              <a:t>Have to give notice to debtor to secure priority</a:t>
            </a:r>
          </a:p>
          <a:p>
            <a:pPr lvl="3"/>
            <a:r>
              <a:rPr lang="en-GB" dirty="0" smtClean="0"/>
              <a:t>Risk in non-notification financing</a:t>
            </a:r>
          </a:p>
          <a:p>
            <a:pPr lvl="3"/>
            <a:r>
              <a:rPr lang="en-GB" dirty="0" smtClean="0"/>
              <a:t>Subsequent financier cannot discover unregistered purchase by searching register</a:t>
            </a:r>
          </a:p>
          <a:p>
            <a:pPr lvl="2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  <a:p>
            <a:pPr lvl="3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56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current position in receivables financing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4824"/>
            <a:ext cx="7772400" cy="4510736"/>
          </a:xfrm>
        </p:spPr>
        <p:txBody>
          <a:bodyPr/>
          <a:lstStyle/>
          <a:p>
            <a:r>
              <a:rPr lang="en-GB" dirty="0" smtClean="0"/>
              <a:t>If</a:t>
            </a:r>
          </a:p>
          <a:p>
            <a:pPr lvl="1"/>
            <a:r>
              <a:rPr lang="en-GB" dirty="0" smtClean="0"/>
              <a:t>Client is </a:t>
            </a:r>
            <a:r>
              <a:rPr lang="en-GB" b="1" dirty="0" smtClean="0"/>
              <a:t>NOT</a:t>
            </a:r>
            <a:r>
              <a:rPr lang="en-GB" dirty="0" smtClean="0"/>
              <a:t> a company </a:t>
            </a:r>
          </a:p>
          <a:p>
            <a:pPr lvl="1"/>
            <a:r>
              <a:rPr lang="en-GB" dirty="0" smtClean="0"/>
              <a:t>Must register a general  assignment of existing and future book debts (or any class thereof) in the Bills of Sale register (s.344 Insolvency Act 1986</a:t>
            </a:r>
            <a:r>
              <a:rPr lang="en-GB" dirty="0" smtClean="0"/>
              <a:t>) within 7 days</a:t>
            </a:r>
            <a:endParaRPr lang="en-GB" dirty="0" smtClean="0"/>
          </a:p>
          <a:p>
            <a:pPr lvl="1"/>
            <a:r>
              <a:rPr lang="en-GB" dirty="0" smtClean="0"/>
              <a:t>Includes absolute assignment and security interest</a:t>
            </a:r>
          </a:p>
          <a:p>
            <a:pPr lvl="1"/>
            <a:r>
              <a:rPr lang="en-GB" dirty="0" smtClean="0"/>
              <a:t>Priority position as above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86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Proposed Online </a:t>
            </a:r>
            <a:r>
              <a:rPr lang="en-GB" dirty="0" smtClean="0"/>
              <a:t>system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One registration for whole relationship between financier and client</a:t>
            </a:r>
          </a:p>
          <a:p>
            <a:r>
              <a:rPr lang="en-GB" dirty="0" smtClean="0"/>
              <a:t>Online registration, in advance of final transaction (if desired)</a:t>
            </a:r>
          </a:p>
          <a:p>
            <a:r>
              <a:rPr lang="en-GB" dirty="0" smtClean="0"/>
              <a:t>Applies to security interests over,  </a:t>
            </a:r>
            <a:r>
              <a:rPr lang="en-GB" i="1" dirty="0" smtClean="0"/>
              <a:t>and</a:t>
            </a:r>
            <a:r>
              <a:rPr lang="en-GB" dirty="0" smtClean="0"/>
              <a:t> purchases of, receivables</a:t>
            </a:r>
          </a:p>
          <a:p>
            <a:r>
              <a:rPr lang="en-GB" dirty="0" smtClean="0"/>
              <a:t>Priority by date of registration</a:t>
            </a:r>
          </a:p>
          <a:p>
            <a:r>
              <a:rPr lang="en-GB" dirty="0" smtClean="0"/>
              <a:t>Unregistered interests void in insolvency</a:t>
            </a:r>
          </a:p>
          <a:p>
            <a:r>
              <a:rPr lang="en-GB" dirty="0" smtClean="0"/>
              <a:t>Purchases not treated as security interests for other purposes </a:t>
            </a:r>
            <a:r>
              <a:rPr lang="en-GB" dirty="0" err="1" smtClean="0"/>
              <a:t>eg</a:t>
            </a:r>
            <a:r>
              <a:rPr lang="en-GB" dirty="0" smtClean="0"/>
              <a:t> no accounting for surplus</a:t>
            </a:r>
          </a:p>
          <a:p>
            <a:r>
              <a:rPr lang="en-GB" dirty="0" smtClean="0"/>
              <a:t>Could apply to both corporate and non-corporate clients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423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Systems already in place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USA: Article 9 Uniform Commercial Code</a:t>
            </a:r>
          </a:p>
          <a:p>
            <a:r>
              <a:rPr lang="en-GB" dirty="0" smtClean="0"/>
              <a:t>Canada: Personal Property Security Acts in every province</a:t>
            </a:r>
          </a:p>
          <a:p>
            <a:r>
              <a:rPr lang="en-GB" dirty="0" smtClean="0"/>
              <a:t>New Zealand: Personal Property Securities Act 1999</a:t>
            </a:r>
          </a:p>
          <a:p>
            <a:r>
              <a:rPr lang="en-GB" dirty="0" smtClean="0"/>
              <a:t>Australia : Personal Property Securities Act 2009</a:t>
            </a:r>
          </a:p>
          <a:p>
            <a:r>
              <a:rPr lang="en-GB" dirty="0" smtClean="0"/>
              <a:t>Jersey: Secured Interests (Jersey) Law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16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does it work?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Example: part of Australian PPSA tutorial</a:t>
            </a:r>
          </a:p>
          <a:p>
            <a:pPr marL="68580" indent="0">
              <a:buNone/>
            </a:pPr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www.ppsr.gov.au/Help/Tutorials/Pages/default.aspx#CR</a:t>
            </a:r>
            <a:r>
              <a:rPr lang="en-GB" dirty="0" smtClean="0"/>
              <a:t> </a:t>
            </a:r>
            <a:endParaRPr lang="en-GB" dirty="0"/>
          </a:p>
          <a:p>
            <a:pPr marL="6858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8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does it cost?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47260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Australia:</a:t>
            </a:r>
          </a:p>
          <a:p>
            <a:pPr lvl="1"/>
            <a:r>
              <a:rPr lang="en-GB" dirty="0" smtClean="0"/>
              <a:t>Registration of duration</a:t>
            </a:r>
          </a:p>
          <a:p>
            <a:pPr lvl="2"/>
            <a:r>
              <a:rPr lang="en-GB" dirty="0" smtClean="0"/>
              <a:t>under 7 years 				$8 </a:t>
            </a:r>
          </a:p>
          <a:p>
            <a:pPr lvl="2"/>
            <a:r>
              <a:rPr lang="en-GB" dirty="0" smtClean="0"/>
              <a:t>between 7 years and 25 years 		$40</a:t>
            </a:r>
          </a:p>
          <a:p>
            <a:pPr lvl="2"/>
            <a:r>
              <a:rPr lang="en-GB" dirty="0" smtClean="0"/>
              <a:t>Unlimited				$140</a:t>
            </a:r>
          </a:p>
          <a:p>
            <a:pPr lvl="1"/>
            <a:r>
              <a:rPr lang="en-GB" dirty="0" smtClean="0"/>
              <a:t>Search of register			$4</a:t>
            </a:r>
          </a:p>
          <a:p>
            <a:pPr lvl="1"/>
            <a:endParaRPr lang="en-GB" dirty="0"/>
          </a:p>
          <a:p>
            <a:r>
              <a:rPr lang="en-GB" dirty="0" smtClean="0"/>
              <a:t>New Zealand</a:t>
            </a:r>
          </a:p>
          <a:p>
            <a:pPr lvl="1"/>
            <a:r>
              <a:rPr lang="en-GB" dirty="0" smtClean="0"/>
              <a:t>Registration				$20</a:t>
            </a:r>
          </a:p>
          <a:p>
            <a:pPr lvl="1"/>
            <a:r>
              <a:rPr lang="en-GB" dirty="0" smtClean="0"/>
              <a:t>Search of register			$3</a:t>
            </a:r>
          </a:p>
          <a:p>
            <a:pPr lvl="1"/>
            <a:endParaRPr lang="en-GB" dirty="0"/>
          </a:p>
          <a:p>
            <a:r>
              <a:rPr lang="en-GB" dirty="0" smtClean="0"/>
              <a:t>Ontario</a:t>
            </a:r>
          </a:p>
          <a:p>
            <a:pPr lvl="1"/>
            <a:r>
              <a:rPr lang="en-GB" dirty="0" smtClean="0"/>
              <a:t>Registration of duration</a:t>
            </a:r>
          </a:p>
          <a:p>
            <a:pPr lvl="2"/>
            <a:r>
              <a:rPr lang="en-GB" dirty="0" smtClean="0"/>
              <a:t>Up to 25 years				$8 a year</a:t>
            </a:r>
          </a:p>
          <a:p>
            <a:pPr lvl="1"/>
            <a:r>
              <a:rPr lang="en-GB" dirty="0" smtClean="0"/>
              <a:t>Search of register			$8	</a:t>
            </a:r>
          </a:p>
        </p:txBody>
      </p:sp>
    </p:spTree>
    <p:extLst>
      <p:ext uri="{BB962C8B-B14F-4D97-AF65-F5344CB8AC3E}">
        <p14:creationId xmlns:p14="http://schemas.microsoft.com/office/powerpoint/2010/main" val="28674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interests on register: total transparency</a:t>
            </a:r>
          </a:p>
          <a:p>
            <a:r>
              <a:rPr lang="en-GB" dirty="0" smtClean="0"/>
              <a:t>No need to give notice to debtor to protect priority</a:t>
            </a:r>
          </a:p>
          <a:p>
            <a:r>
              <a:rPr lang="en-GB" dirty="0" smtClean="0"/>
              <a:t>Priority rules clear and simple</a:t>
            </a:r>
          </a:p>
        </p:txBody>
      </p:sp>
    </p:spTree>
    <p:extLst>
      <p:ext uri="{BB962C8B-B14F-4D97-AF65-F5344CB8AC3E}">
        <p14:creationId xmlns:p14="http://schemas.microsoft.com/office/powerpoint/2010/main" val="280673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information and this 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/>
              <a:t>Available at </a:t>
            </a:r>
            <a:r>
              <a:rPr lang="en-GB" dirty="0">
                <a:hlinkClick r:id="rId2"/>
              </a:rPr>
              <a:t>http://securedtransactionslawreformproject.org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r>
              <a:rPr lang="en-GB" dirty="0" smtClean="0"/>
              <a:t>Slides at news and events tab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233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1519</TotalTime>
  <Words>521</Words>
  <Application>Microsoft Office PowerPoint</Application>
  <PresentationFormat>On-screen Show (4:3)</PresentationFormat>
  <Paragraphs>97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Metro</vt:lpstr>
      <vt:lpstr>Online registration of interests in receivables: what is it all about? </vt:lpstr>
      <vt:lpstr>Why register?</vt:lpstr>
      <vt:lpstr>The current position in receivables financing</vt:lpstr>
      <vt:lpstr>The current position in receivables financing (priority)</vt:lpstr>
      <vt:lpstr>The current position in receivables financing (priority)</vt:lpstr>
      <vt:lpstr>The current position in receivables financing</vt:lpstr>
      <vt:lpstr>Proposed Online system </vt:lpstr>
      <vt:lpstr>Systems already in place</vt:lpstr>
      <vt:lpstr>How does it work?</vt:lpstr>
      <vt:lpstr>What does it cost? </vt:lpstr>
      <vt:lpstr>Benefits</vt:lpstr>
      <vt:lpstr>More information and this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registration of interests in receivables: what is it all about?</dc:title>
  <dc:creator>Louise</dc:creator>
  <cp:lastModifiedBy>Louise</cp:lastModifiedBy>
  <cp:revision>24</cp:revision>
  <cp:lastPrinted>2014-05-07T08:14:37Z</cp:lastPrinted>
  <dcterms:created xsi:type="dcterms:W3CDTF">2014-04-21T15:26:21Z</dcterms:created>
  <dcterms:modified xsi:type="dcterms:W3CDTF">2014-05-07T09:34:50Z</dcterms:modified>
</cp:coreProperties>
</file>