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72" r:id="rId3"/>
    <p:sldId id="275" r:id="rId4"/>
    <p:sldId id="257" r:id="rId5"/>
    <p:sldId id="258" r:id="rId6"/>
    <p:sldId id="276" r:id="rId7"/>
    <p:sldId id="274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8" r:id="rId16"/>
    <p:sldId id="269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A28729F-417C-A74A-888E-E125104C1F6F}" type="datetimeFigureOut">
              <a:rPr lang="en-US" smtClean="0"/>
              <a:t>06/05/2014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1359327-9CA4-C743-981E-08855C3A09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7958"/>
            <a:ext cx="7848600" cy="2600868"/>
          </a:xfrm>
        </p:spPr>
        <p:txBody>
          <a:bodyPr/>
          <a:lstStyle/>
          <a:p>
            <a:r>
              <a:rPr lang="en-US" dirty="0"/>
              <a:t>Prohibitions on </a:t>
            </a:r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study of </a:t>
            </a:r>
            <a:r>
              <a:rPr lang="en-US" dirty="0" err="1" smtClean="0"/>
              <a:t>BoAs</a:t>
            </a:r>
            <a:r>
              <a:rPr lang="en-US" dirty="0" smtClean="0"/>
              <a:t> for ABFA</a:t>
            </a:r>
          </a:p>
          <a:p>
            <a:endParaRPr lang="en-US" dirty="0"/>
          </a:p>
          <a:p>
            <a:r>
              <a:rPr lang="en-US" dirty="0" smtClean="0"/>
              <a:t>Hugh Beale and Louise </a:t>
            </a:r>
            <a:r>
              <a:rPr lang="en-US" dirty="0" err="1" smtClean="0"/>
              <a:t>Gullifer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with Anna </a:t>
            </a:r>
            <a:r>
              <a:rPr lang="en-US" dirty="0" err="1" smtClean="0"/>
              <a:t>Kloeden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4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of trade receivables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752600"/>
            <a:ext cx="8229600" cy="4373563"/>
          </a:xfrm>
        </p:spPr>
        <p:txBody>
          <a:bodyPr/>
          <a:lstStyle/>
          <a:p>
            <a:pPr marL="114300" indent="0">
              <a:buNone/>
            </a:pPr>
            <a:r>
              <a:rPr lang="en-US" dirty="0" smtClean="0"/>
              <a:t>Debtor		</a:t>
            </a:r>
            <a:r>
              <a:rPr lang="en-US" dirty="0" err="1" smtClean="0">
                <a:solidFill>
                  <a:srgbClr val="FF0000"/>
                </a:solidFill>
              </a:rPr>
              <a:t>BoA</a:t>
            </a:r>
            <a:r>
              <a:rPr lang="en-US" dirty="0" smtClean="0"/>
              <a:t>		Creditor/ assignor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						</a:t>
            </a:r>
            <a:r>
              <a:rPr lang="en-US" dirty="0" smtClean="0">
                <a:solidFill>
                  <a:srgbClr val="FF0000"/>
                </a:solidFill>
              </a:rPr>
              <a:t>Assignment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					Assignee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385517" y="2012450"/>
            <a:ext cx="315040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707011" y="2193900"/>
            <a:ext cx="16494" cy="1336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1385517" y="2193900"/>
            <a:ext cx="3612241" cy="1567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6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of trade receivables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752600"/>
            <a:ext cx="8229600" cy="4373563"/>
          </a:xfrm>
        </p:spPr>
        <p:txBody>
          <a:bodyPr/>
          <a:lstStyle/>
          <a:p>
            <a:pPr marL="114300" indent="0">
              <a:buNone/>
            </a:pPr>
            <a:r>
              <a:rPr lang="en-US" dirty="0" smtClean="0"/>
              <a:t>Customer		</a:t>
            </a:r>
            <a:r>
              <a:rPr lang="en-US" dirty="0" err="1" smtClean="0">
                <a:solidFill>
                  <a:srgbClr val="FF0000"/>
                </a:solidFill>
              </a:rPr>
              <a:t>BoA</a:t>
            </a:r>
            <a:r>
              <a:rPr lang="en-US" dirty="0" smtClean="0"/>
              <a:t>		Supplier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						</a:t>
            </a:r>
            <a:r>
              <a:rPr lang="en-US" dirty="0" smtClean="0">
                <a:solidFill>
                  <a:srgbClr val="FF0000"/>
                </a:solidFill>
              </a:rPr>
              <a:t>Assignment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smtClean="0"/>
              <a:t>					</a:t>
            </a:r>
            <a:r>
              <a:rPr lang="en-US" dirty="0" smtClean="0"/>
              <a:t>Receivables </a:t>
            </a:r>
            <a:r>
              <a:rPr lang="en-US" dirty="0" smtClean="0"/>
              <a:t>financier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385517" y="2012450"/>
            <a:ext cx="315040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707011" y="2193900"/>
            <a:ext cx="16494" cy="1336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1385517" y="2193900"/>
            <a:ext cx="3612241" cy="1567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457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“Established wisdom” on </a:t>
            </a:r>
            <a:r>
              <a:rPr lang="en-US" dirty="0" err="1" smtClean="0"/>
              <a:t>BoAs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280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Important </a:t>
            </a:r>
            <a:r>
              <a:rPr lang="en-US" dirty="0" smtClean="0"/>
              <a:t>in loan agreements, where creditors may differ in flexibility and </a:t>
            </a:r>
            <a:r>
              <a:rPr lang="en-US" dirty="0"/>
              <a:t>money not due at fixed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Unnecessary in contracts for supply of goods or services (trade receivables)</a:t>
            </a:r>
          </a:p>
          <a:p>
            <a:pPr lvl="1"/>
            <a:r>
              <a:rPr lang="en-US" dirty="0" smtClean="0"/>
              <a:t>Money due at fixed time</a:t>
            </a:r>
          </a:p>
          <a:p>
            <a:pPr lvl="1"/>
            <a:r>
              <a:rPr lang="en-US" dirty="0" smtClean="0"/>
              <a:t>Goods or services already supplied</a:t>
            </a:r>
          </a:p>
          <a:p>
            <a:pPr lvl="1"/>
            <a:r>
              <a:rPr lang="en-US" dirty="0" smtClean="0"/>
              <a:t>Debtor will not care who debtor is</a:t>
            </a:r>
          </a:p>
          <a:p>
            <a:r>
              <a:rPr lang="en-US" dirty="0"/>
              <a:t>Used only </a:t>
            </a:r>
            <a:endParaRPr lang="en-US" dirty="0" smtClean="0"/>
          </a:p>
          <a:p>
            <a:pPr lvl="1"/>
            <a:r>
              <a:rPr lang="en-US" dirty="0" smtClean="0"/>
              <a:t>By accident</a:t>
            </a:r>
          </a:p>
          <a:p>
            <a:pPr lvl="2"/>
            <a:r>
              <a:rPr lang="en-US" dirty="0" smtClean="0"/>
              <a:t>To prevent assignment of obligations or sub-contracting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large </a:t>
            </a:r>
            <a:r>
              <a:rPr lang="en-US" dirty="0" smtClean="0"/>
              <a:t>customer can impose</a:t>
            </a:r>
          </a:p>
          <a:p>
            <a:pPr lvl="2"/>
            <a:r>
              <a:rPr lang="en-US" dirty="0" smtClean="0"/>
              <a:t>Easier because can ignore notice,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Major barrier to receivables financing</a:t>
            </a:r>
          </a:p>
          <a:p>
            <a:pPr lvl="1"/>
            <a:r>
              <a:rPr lang="en-US" dirty="0" smtClean="0"/>
              <a:t>RF cannot check receivables contracts for </a:t>
            </a:r>
            <a:r>
              <a:rPr lang="en-US" dirty="0" err="1" smtClean="0"/>
              <a:t>BoAs</a:t>
            </a:r>
            <a:endParaRPr lang="en-US" dirty="0" smtClean="0"/>
          </a:p>
          <a:p>
            <a:pPr lvl="2"/>
            <a:r>
              <a:rPr lang="en-US" dirty="0" smtClean="0"/>
              <a:t>Cannot provide credit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2976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BoAs</a:t>
            </a:r>
            <a:r>
              <a:rPr lang="en-US" dirty="0" smtClean="0"/>
              <a:t> rendered ineffective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US: UCC s 9-406(d)</a:t>
            </a:r>
          </a:p>
          <a:p>
            <a:pPr lvl="1"/>
            <a:r>
              <a:rPr lang="en-US" dirty="0" err="1" smtClean="0"/>
              <a:t>BoAs</a:t>
            </a:r>
            <a:r>
              <a:rPr lang="en-US" dirty="0" smtClean="0"/>
              <a:t> in trade receivables of no effect against the debtor</a:t>
            </a:r>
          </a:p>
          <a:p>
            <a:pPr lvl="1"/>
            <a:r>
              <a:rPr lang="en-US" dirty="0" smtClean="0"/>
              <a:t>Assignor may be liable to Debtor in damages for breach</a:t>
            </a:r>
          </a:p>
          <a:p>
            <a:r>
              <a:rPr lang="en-US" dirty="0" smtClean="0"/>
              <a:t>Canada, NZ: Personal Property Security Acts</a:t>
            </a:r>
          </a:p>
          <a:p>
            <a:r>
              <a:rPr lang="en-US" dirty="0" err="1" smtClean="0"/>
              <a:t>Unidroit</a:t>
            </a:r>
            <a:r>
              <a:rPr lang="en-US" dirty="0" smtClean="0"/>
              <a:t> Convention on International Factoring (1988), art 6</a:t>
            </a:r>
          </a:p>
          <a:p>
            <a:r>
              <a:rPr lang="en-US" dirty="0" smtClean="0"/>
              <a:t>UN Convention on the Assignment of Receivables in International Trade (2001), art 9</a:t>
            </a:r>
          </a:p>
          <a:p>
            <a:r>
              <a:rPr lang="en-US" dirty="0" smtClean="0"/>
              <a:t>Law Commission (</a:t>
            </a:r>
            <a:r>
              <a:rPr lang="en-US" i="1" dirty="0" smtClean="0"/>
              <a:t>Company Security Interests</a:t>
            </a:r>
            <a:r>
              <a:rPr lang="en-US" dirty="0" smtClean="0"/>
              <a:t>, 2005)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89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ABFA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investigate case </a:t>
            </a:r>
          </a:p>
          <a:p>
            <a:pPr lvl="1"/>
            <a:r>
              <a:rPr lang="en-US" dirty="0" smtClean="0"/>
              <a:t>To be “objective” </a:t>
            </a:r>
          </a:p>
          <a:p>
            <a:pPr lvl="1"/>
            <a:r>
              <a:rPr lang="en-US" dirty="0" smtClean="0"/>
              <a:t>ABFA reimbursed Universities for time, research  and travel expenses</a:t>
            </a:r>
          </a:p>
          <a:p>
            <a:r>
              <a:rPr lang="en-US" dirty="0" smtClean="0"/>
              <a:t>Face-to-face and telephone interviews</a:t>
            </a:r>
          </a:p>
          <a:p>
            <a:pPr lvl="1"/>
            <a:r>
              <a:rPr lang="en-US" dirty="0" smtClean="0"/>
              <a:t>Financiers</a:t>
            </a:r>
          </a:p>
          <a:p>
            <a:pPr lvl="2"/>
            <a:r>
              <a:rPr lang="en-US" dirty="0" smtClean="0"/>
              <a:t>One specializing in medium-size sector (£3m-£15m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Three in SME market, invoice discounting and factoring</a:t>
            </a:r>
          </a:p>
          <a:p>
            <a:pPr lvl="2"/>
            <a:r>
              <a:rPr lang="en-US" dirty="0" err="1" smtClean="0"/>
              <a:t>Organisation</a:t>
            </a:r>
            <a:r>
              <a:rPr lang="en-US" dirty="0" smtClean="0"/>
              <a:t> introducing suppliers to financiers</a:t>
            </a:r>
          </a:p>
          <a:p>
            <a:pPr lvl="2"/>
            <a:r>
              <a:rPr lang="en-US" dirty="0" smtClean="0"/>
              <a:t>Website auctioning receivables</a:t>
            </a:r>
            <a:endParaRPr lang="en-US" dirty="0" smtClean="0"/>
          </a:p>
          <a:p>
            <a:pPr lvl="1"/>
            <a:r>
              <a:rPr lang="en-US" dirty="0" smtClean="0"/>
              <a:t>Five small/medium-sized </a:t>
            </a:r>
            <a:r>
              <a:rPr lang="en-US" dirty="0" smtClean="0"/>
              <a:t>suppliers</a:t>
            </a:r>
          </a:p>
          <a:p>
            <a:pPr lvl="2"/>
            <a:r>
              <a:rPr lang="en-US" dirty="0" err="1" smtClean="0"/>
              <a:t>Organisation</a:t>
            </a:r>
            <a:r>
              <a:rPr lang="en-US" dirty="0"/>
              <a:t> </a:t>
            </a:r>
            <a:r>
              <a:rPr lang="en-US" dirty="0" smtClean="0"/>
              <a:t>representing finance directors</a:t>
            </a:r>
          </a:p>
          <a:p>
            <a:pPr lvl="2"/>
            <a:r>
              <a:rPr lang="en-US" dirty="0" smtClean="0"/>
              <a:t>Two </a:t>
            </a:r>
            <a:r>
              <a:rPr lang="en-US" dirty="0" err="1" smtClean="0"/>
              <a:t>organisation</a:t>
            </a:r>
            <a:r>
              <a:rPr lang="en-US" dirty="0" err="1" smtClean="0"/>
              <a:t>s</a:t>
            </a:r>
            <a:r>
              <a:rPr lang="en-US" dirty="0" smtClean="0"/>
              <a:t> that help SMEs find finance</a:t>
            </a:r>
            <a:endParaRPr lang="en-US" dirty="0" smtClean="0"/>
          </a:p>
          <a:p>
            <a:pPr lvl="1"/>
            <a:r>
              <a:rPr lang="en-US" dirty="0" smtClean="0"/>
              <a:t>Two major customers (one manufacturing, one retail)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35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to 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right to unpaid receivables held on trust, can assignee use </a:t>
            </a:r>
            <a:r>
              <a:rPr lang="en-US" i="1" dirty="0" err="1" smtClean="0"/>
              <a:t>Vandepitte</a:t>
            </a:r>
            <a:r>
              <a:rPr lang="en-US" dirty="0" smtClean="0"/>
              <a:t> procedure to force assignor to sue?</a:t>
            </a:r>
          </a:p>
          <a:p>
            <a:pPr lvl="1"/>
            <a:r>
              <a:rPr lang="en-US" i="1" dirty="0" smtClean="0"/>
              <a:t>Don King</a:t>
            </a:r>
            <a:r>
              <a:rPr lang="en-US" dirty="0" smtClean="0"/>
              <a:t>: no, would undermine </a:t>
            </a:r>
            <a:r>
              <a:rPr lang="en-US" dirty="0" err="1" smtClean="0"/>
              <a:t>BoA</a:t>
            </a:r>
            <a:endParaRPr lang="en-US" dirty="0" smtClean="0"/>
          </a:p>
          <a:p>
            <a:pPr lvl="1"/>
            <a:r>
              <a:rPr lang="en-US" i="1" dirty="0" smtClean="0"/>
              <a:t>Barbados Trust v Bank of Zambia</a:t>
            </a:r>
            <a:r>
              <a:rPr lang="en-US" dirty="0" smtClean="0"/>
              <a:t> (obiter)</a:t>
            </a:r>
          </a:p>
          <a:p>
            <a:pPr lvl="2"/>
            <a:r>
              <a:rPr lang="en-US" dirty="0" smtClean="0"/>
              <a:t>Hooper, no</a:t>
            </a:r>
          </a:p>
          <a:p>
            <a:pPr lvl="2"/>
            <a:r>
              <a:rPr lang="en-US" dirty="0" smtClean="0"/>
              <a:t>Waller and </a:t>
            </a:r>
            <a:r>
              <a:rPr lang="en-US" dirty="0" err="1" smtClean="0"/>
              <a:t>Rix</a:t>
            </a:r>
            <a:r>
              <a:rPr lang="en-US" dirty="0" smtClean="0"/>
              <a:t>: yes</a:t>
            </a:r>
          </a:p>
          <a:p>
            <a:r>
              <a:rPr lang="en-US" dirty="0" smtClean="0"/>
              <a:t>For purposes of survey, assumed 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71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BOAS necessary?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Customers claim:</a:t>
            </a:r>
          </a:p>
          <a:p>
            <a:pPr lvl="1"/>
            <a:r>
              <a:rPr lang="en-US" dirty="0" smtClean="0"/>
              <a:t>Debt may be disputed</a:t>
            </a:r>
          </a:p>
          <a:p>
            <a:pPr lvl="2"/>
            <a:r>
              <a:rPr lang="en-US" dirty="0" smtClean="0"/>
              <a:t>Goods/services defective</a:t>
            </a:r>
          </a:p>
          <a:p>
            <a:pPr lvl="2"/>
            <a:r>
              <a:rPr lang="en-US" dirty="0" smtClean="0"/>
              <a:t>Muddles over invoices</a:t>
            </a:r>
          </a:p>
          <a:p>
            <a:pPr lvl="2"/>
            <a:r>
              <a:rPr lang="en-US" dirty="0" smtClean="0"/>
              <a:t>“Ghost” invoices for goods/services not supplied</a:t>
            </a:r>
          </a:p>
          <a:p>
            <a:pPr lvl="1"/>
            <a:r>
              <a:rPr lang="en-US" dirty="0" smtClean="0"/>
              <a:t>Want to deal with “known” supplier, not RF</a:t>
            </a:r>
          </a:p>
          <a:p>
            <a:pPr lvl="2"/>
            <a:r>
              <a:rPr lang="en-US" dirty="0" smtClean="0"/>
              <a:t>Supplier has commercial interest in preserving good relationship with Customer</a:t>
            </a:r>
          </a:p>
          <a:p>
            <a:pPr lvl="1"/>
            <a:r>
              <a:rPr lang="en-US" dirty="0" smtClean="0"/>
              <a:t>May need right of set-off</a:t>
            </a:r>
          </a:p>
          <a:p>
            <a:pPr lvl="2"/>
            <a:r>
              <a:rPr lang="en-US" dirty="0" smtClean="0"/>
              <a:t>May have claim under other contract, </a:t>
            </a:r>
          </a:p>
          <a:p>
            <a:pPr lvl="3"/>
            <a:r>
              <a:rPr lang="en-US" dirty="0" smtClean="0"/>
              <a:t>e.g. for other goods that prove defective after paid for</a:t>
            </a:r>
          </a:p>
          <a:p>
            <a:pPr lvl="4"/>
            <a:r>
              <a:rPr lang="en-US" dirty="0" smtClean="0"/>
              <a:t>Once notice, no new set-offs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166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“Impossible to check”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SMEs have relatively few customers (or few regular customers)</a:t>
            </a:r>
          </a:p>
          <a:p>
            <a:pPr lvl="1"/>
            <a:r>
              <a:rPr lang="en-US" dirty="0" smtClean="0"/>
              <a:t>Customers have standard practices</a:t>
            </a:r>
          </a:p>
          <a:p>
            <a:pPr lvl="1"/>
            <a:r>
              <a:rPr lang="en-US" dirty="0" smtClean="0"/>
              <a:t>Not hard to check suppliers’ contracts</a:t>
            </a:r>
          </a:p>
          <a:p>
            <a:r>
              <a:rPr lang="en-US" dirty="0" smtClean="0"/>
              <a:t>Often can negotiate waiver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2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“Major hindrance to RF”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1260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Not to block discounting</a:t>
            </a:r>
          </a:p>
          <a:p>
            <a:pPr lvl="1"/>
            <a:r>
              <a:rPr lang="en-US" dirty="0" smtClean="0"/>
              <a:t>Non-notification</a:t>
            </a:r>
          </a:p>
          <a:p>
            <a:pPr lvl="2"/>
            <a:r>
              <a:rPr lang="en-US" dirty="0" smtClean="0"/>
              <a:t>Customer often not told</a:t>
            </a:r>
          </a:p>
          <a:p>
            <a:pPr lvl="2"/>
            <a:r>
              <a:rPr lang="en-US" dirty="0" smtClean="0"/>
              <a:t>Receivables paid into trust account</a:t>
            </a:r>
          </a:p>
          <a:p>
            <a:pPr lvl="1"/>
            <a:r>
              <a:rPr lang="en-US" dirty="0" smtClean="0"/>
              <a:t>What if supplier insolvent, outstanding receivables?</a:t>
            </a:r>
          </a:p>
          <a:p>
            <a:pPr lvl="2"/>
            <a:r>
              <a:rPr lang="en-US" dirty="0" smtClean="0"/>
              <a:t>RF cannot give notice to Customer</a:t>
            </a:r>
          </a:p>
          <a:p>
            <a:pPr lvl="2"/>
            <a:r>
              <a:rPr lang="en-US" dirty="0" smtClean="0"/>
              <a:t>Administrator/liquidator may have no interest in collecting money that will be paid to RF not to general creditors</a:t>
            </a:r>
          </a:p>
          <a:p>
            <a:pPr lvl="1"/>
            <a:r>
              <a:rPr lang="en-US" dirty="0" smtClean="0"/>
              <a:t>“Solution”</a:t>
            </a:r>
          </a:p>
          <a:p>
            <a:pPr lvl="2"/>
            <a:r>
              <a:rPr lang="en-US" dirty="0" smtClean="0"/>
              <a:t>RF also takes floating charge over supplier’s undertaking</a:t>
            </a:r>
          </a:p>
          <a:p>
            <a:pPr lvl="2"/>
            <a:r>
              <a:rPr lang="en-US" dirty="0" smtClean="0"/>
              <a:t>Gives RF right to appoint Administrator</a:t>
            </a:r>
          </a:p>
          <a:p>
            <a:pPr lvl="2"/>
            <a:r>
              <a:rPr lang="en-US" dirty="0" smtClean="0"/>
              <a:t>Appoint “friendly” Administrator</a:t>
            </a:r>
          </a:p>
          <a:p>
            <a:pPr lvl="1"/>
            <a:r>
              <a:rPr lang="en-US" dirty="0" smtClean="0"/>
              <a:t>Possible problem:</a:t>
            </a:r>
          </a:p>
          <a:p>
            <a:pPr lvl="2"/>
            <a:r>
              <a:rPr lang="en-US" dirty="0" err="1" smtClean="0"/>
              <a:t>BoA</a:t>
            </a:r>
            <a:r>
              <a:rPr lang="en-US" dirty="0" smtClean="0"/>
              <a:t> </a:t>
            </a:r>
            <a:r>
              <a:rPr lang="en-US" u="sng" dirty="0" smtClean="0"/>
              <a:t>may</a:t>
            </a:r>
            <a:r>
              <a:rPr lang="en-US" dirty="0" smtClean="0"/>
              <a:t> also prevent creation of charge over 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941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Businesses that “can’t be trusted”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RFs say some SMEs can’t be relied on to operate a trust account</a:t>
            </a:r>
          </a:p>
          <a:p>
            <a:r>
              <a:rPr lang="en-US" dirty="0" smtClean="0"/>
              <a:t>Will only finance on notification basis</a:t>
            </a:r>
          </a:p>
          <a:p>
            <a:pPr lvl="1"/>
            <a:r>
              <a:rPr lang="en-US" dirty="0" smtClean="0"/>
              <a:t>If no waiver, cannot offer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592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sales of receivables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Websites offer receivables to highest bidder</a:t>
            </a:r>
          </a:p>
          <a:p>
            <a:pPr lvl="1"/>
            <a:r>
              <a:rPr lang="en-US" dirty="0" smtClean="0"/>
              <a:t>Notification basis</a:t>
            </a:r>
          </a:p>
          <a:p>
            <a:pPr lvl="1"/>
            <a:r>
              <a:rPr lang="en-US" dirty="0" smtClean="0"/>
              <a:t>Not possible if </a:t>
            </a:r>
            <a:r>
              <a:rPr lang="en-US" dirty="0" err="1" smtClean="0"/>
              <a:t>BoA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chain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companies</a:t>
            </a:r>
          </a:p>
          <a:p>
            <a:pPr lvl="1"/>
            <a:r>
              <a:rPr lang="en-US" dirty="0" smtClean="0"/>
              <a:t>Have </a:t>
            </a:r>
            <a:r>
              <a:rPr lang="en-US" dirty="0" err="1" smtClean="0"/>
              <a:t>BoA</a:t>
            </a:r>
            <a:endParaRPr lang="en-US" dirty="0" smtClean="0"/>
          </a:p>
          <a:p>
            <a:pPr lvl="1"/>
            <a:r>
              <a:rPr lang="en-US" dirty="0" smtClean="0"/>
              <a:t>Arrange RF with known financier, e.g. bank</a:t>
            </a:r>
          </a:p>
          <a:p>
            <a:pPr lvl="1"/>
            <a:r>
              <a:rPr lang="en-US" dirty="0" smtClean="0"/>
              <a:t>Combine with sophisticated invoicing</a:t>
            </a:r>
          </a:p>
          <a:p>
            <a:pPr lvl="2"/>
            <a:r>
              <a:rPr lang="en-US" dirty="0" smtClean="0"/>
              <a:t>Suppliers given barcode labels</a:t>
            </a:r>
          </a:p>
          <a:p>
            <a:pPr lvl="2"/>
            <a:r>
              <a:rPr lang="en-US" dirty="0" smtClean="0"/>
              <a:t>Logged into computer system when collected and checked on arrival at customer</a:t>
            </a:r>
          </a:p>
          <a:p>
            <a:pPr lvl="2"/>
            <a:r>
              <a:rPr lang="en-US" dirty="0" smtClean="0"/>
              <a:t>“self-billing” (i.e. Customer issues invoice to own finance </a:t>
            </a:r>
            <a:r>
              <a:rPr lang="en-US" dirty="0" err="1" smtClean="0"/>
              <a:t>Dept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Will allow factoring to approved RF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a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larger companies offer supply chain finance</a:t>
            </a:r>
          </a:p>
          <a:p>
            <a:r>
              <a:rPr lang="en-US" dirty="0" smtClean="0"/>
              <a:t>Only to established suppliers</a:t>
            </a:r>
          </a:p>
          <a:p>
            <a:r>
              <a:rPr lang="en-US" dirty="0" smtClean="0"/>
              <a:t>[Discount rates – said to be competitive, but??]</a:t>
            </a:r>
          </a:p>
          <a:p>
            <a:r>
              <a:rPr lang="en-US" dirty="0" smtClean="0"/>
              <a:t>So problem for </a:t>
            </a:r>
          </a:p>
          <a:p>
            <a:pPr lvl="1"/>
            <a:r>
              <a:rPr lang="en-US" dirty="0" smtClean="0"/>
              <a:t>Small businesses dealing with companies not offering SCF</a:t>
            </a:r>
          </a:p>
          <a:p>
            <a:pPr lvl="1"/>
            <a:r>
              <a:rPr lang="en-US" dirty="0" smtClean="0"/>
              <a:t>Start-up businesses</a:t>
            </a:r>
          </a:p>
          <a:p>
            <a:pPr lvl="1"/>
            <a:r>
              <a:rPr lang="en-US" dirty="0" smtClean="0"/>
              <a:t>Web-based schemes</a:t>
            </a:r>
          </a:p>
        </p:txBody>
      </p:sp>
    </p:spTree>
    <p:extLst>
      <p:ext uri="{BB962C8B-B14F-4D97-AF65-F5344CB8AC3E}">
        <p14:creationId xmlns:p14="http://schemas.microsoft.com/office/powerpoint/2010/main" val="39459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Saskatchewan PPSA 1993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41(</a:t>
            </a:r>
            <a:r>
              <a:rPr lang="en-US" dirty="0"/>
              <a:t>9</a:t>
            </a:r>
            <a:r>
              <a:rPr lang="en-US" dirty="0" smtClean="0"/>
              <a:t>): </a:t>
            </a:r>
            <a:r>
              <a:rPr lang="en-US" dirty="0"/>
              <a:t>A term in a contract between a debtor on an account or on chattel paper and </a:t>
            </a:r>
            <a:r>
              <a:rPr lang="en-US" dirty="0" smtClean="0"/>
              <a:t>an assignor </a:t>
            </a:r>
            <a:r>
              <a:rPr lang="en-US" dirty="0"/>
              <a:t>that prohibits or restricts assignment of the whole of the account or </a:t>
            </a:r>
            <a:r>
              <a:rPr lang="en-US" dirty="0" smtClean="0"/>
              <a:t>chattel paper </a:t>
            </a:r>
            <a:r>
              <a:rPr lang="en-US" dirty="0"/>
              <a:t>for money due or to become due:</a:t>
            </a:r>
          </a:p>
          <a:p>
            <a:pPr marL="0" indent="0">
              <a:buNone/>
            </a:pPr>
            <a:r>
              <a:rPr lang="en-US" dirty="0"/>
              <a:t>(a) is binding on the assignor, but only to the extent of making the </a:t>
            </a:r>
            <a:r>
              <a:rPr lang="en-US" dirty="0" smtClean="0"/>
              <a:t>assignor liable </a:t>
            </a:r>
            <a:r>
              <a:rPr lang="en-US" dirty="0"/>
              <a:t>in damages for breach of contract; and</a:t>
            </a:r>
          </a:p>
          <a:p>
            <a:pPr marL="0" indent="0">
              <a:buNone/>
            </a:pPr>
            <a:r>
              <a:rPr lang="en-US" dirty="0"/>
              <a:t>(b) is unenforceable against third parties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2(1)(</a:t>
            </a:r>
            <a:r>
              <a:rPr lang="en-US" dirty="0"/>
              <a:t>b</a:t>
            </a:r>
            <a:r>
              <a:rPr lang="en-US" dirty="0" smtClean="0"/>
              <a:t>): </a:t>
            </a:r>
            <a:r>
              <a:rPr lang="en-US" dirty="0"/>
              <a:t>“account”  means a monetary obligation that is not evidenced by </a:t>
            </a:r>
            <a:r>
              <a:rPr lang="en-US" dirty="0" smtClean="0"/>
              <a:t>chattel paper</a:t>
            </a:r>
            <a:r>
              <a:rPr lang="en-US" dirty="0"/>
              <a:t>, an instrument or a security, whether or not it has been earned </a:t>
            </a:r>
            <a:r>
              <a:rPr lang="en-US" dirty="0" smtClean="0"/>
              <a:t>by performance</a:t>
            </a:r>
            <a:r>
              <a:rPr lang="en-US" dirty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69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Law Commission (</a:t>
            </a:r>
            <a:r>
              <a:rPr lang="en-US" i="1" dirty="0"/>
              <a:t>Company Security Interests</a:t>
            </a:r>
            <a:r>
              <a:rPr lang="en-US" dirty="0"/>
              <a:t>, 2005)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7961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dirty="0"/>
              <a:t>“A term in a contract between an account debtor and an assignor which prohibits or restricts assignment of the whole of the receivables for money due or to become </a:t>
            </a:r>
            <a:r>
              <a:rPr lang="en-GB" dirty="0" smtClean="0"/>
              <a:t>due:  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 smtClean="0"/>
              <a:t>(</a:t>
            </a:r>
            <a:r>
              <a:rPr lang="en-GB" dirty="0"/>
              <a:t>a) is binding on the assignor, but only to the extent of making the assignor liable in damages for breach of contract, but</a:t>
            </a:r>
            <a:br>
              <a:rPr lang="en-GB" dirty="0"/>
            </a:br>
            <a:endParaRPr lang="en-GB" dirty="0" smtClean="0"/>
          </a:p>
          <a:p>
            <a:pPr marL="114300" indent="0">
              <a:buNone/>
            </a:pPr>
            <a:r>
              <a:rPr lang="en-GB" dirty="0" smtClean="0"/>
              <a:t>(</a:t>
            </a:r>
            <a:r>
              <a:rPr lang="en-GB" dirty="0"/>
              <a:t>b) is ineffective against assignees.” </a:t>
            </a:r>
            <a:endParaRPr lang="en-GB" dirty="0" smtClean="0"/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 smtClean="0"/>
              <a:t>(Draft </a:t>
            </a:r>
            <a:r>
              <a:rPr lang="en-GB" dirty="0" err="1" smtClean="0"/>
              <a:t>Reg</a:t>
            </a:r>
            <a:r>
              <a:rPr lang="en-GB" dirty="0" smtClean="0"/>
              <a:t> 35(5))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43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what should the override apply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“receivables” </a:t>
            </a:r>
            <a:r>
              <a:rPr lang="en-US" dirty="0"/>
              <a:t>means monetary obligations, whether or not earned by performance, </a:t>
            </a:r>
            <a:r>
              <a:rPr lang="en-US" dirty="0" smtClean="0"/>
              <a:t>arising from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a) the supply of goods or services (other than insurance services),</a:t>
            </a:r>
          </a:p>
          <a:p>
            <a:pPr marL="0" indent="0">
              <a:buNone/>
            </a:pPr>
            <a:r>
              <a:rPr lang="en-US" dirty="0"/>
              <a:t>(b) the supply of energy, or</a:t>
            </a:r>
          </a:p>
          <a:p>
            <a:pPr marL="0" indent="0">
              <a:buNone/>
            </a:pPr>
            <a:r>
              <a:rPr lang="en-US" dirty="0"/>
              <a:t>(c) brokerage fees, </a:t>
            </a:r>
            <a:r>
              <a:rPr lang="en-US" dirty="0" smtClean="0"/>
              <a:t>and</a:t>
            </a:r>
          </a:p>
          <a:p>
            <a:pPr marL="0" indent="0">
              <a:buNone/>
            </a:pPr>
            <a:r>
              <a:rPr lang="en-US" dirty="0" smtClean="0"/>
              <a:t> “sale”, </a:t>
            </a:r>
            <a:r>
              <a:rPr lang="en-US" dirty="0"/>
              <a:t>in relation to receivables, includes an agreement to </a:t>
            </a:r>
            <a:r>
              <a:rPr lang="en-US" dirty="0" smtClean="0"/>
              <a:t>sell.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494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180</TotalTime>
  <Words>962</Words>
  <Application>Microsoft Macintosh PowerPoint</Application>
  <PresentationFormat>On-screen Show (4:3)</PresentationFormat>
  <Paragraphs>135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Clarity</vt:lpstr>
      <vt:lpstr>Prohibitions on assignment</vt:lpstr>
      <vt:lpstr>Assignment of trade receivables</vt:lpstr>
      <vt:lpstr>Assignment of trade receivables</vt:lpstr>
      <vt:lpstr>“Established wisdom” on BoAs</vt:lpstr>
      <vt:lpstr>BoAs rendered ineffective</vt:lpstr>
      <vt:lpstr>ABFA Survey</vt:lpstr>
      <vt:lpstr>Right to sue</vt:lpstr>
      <vt:lpstr>Are BOAS necessary?</vt:lpstr>
      <vt:lpstr>“Impossible to check”</vt:lpstr>
      <vt:lpstr>“Major hindrance to RF”</vt:lpstr>
      <vt:lpstr>Businesses that “can’t be trusted”</vt:lpstr>
      <vt:lpstr>Internet sales of receivables</vt:lpstr>
      <vt:lpstr>Supply chain finance</vt:lpstr>
      <vt:lpstr>Is there a problem?</vt:lpstr>
      <vt:lpstr>Saskatchewan PPSA 1993</vt:lpstr>
      <vt:lpstr>Law Commission (Company Security Interests, 2005)</vt:lpstr>
      <vt:lpstr>To what should the override apply?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Prohibitions on assignment</dc:title>
  <dc:creator>Hugh Beale</dc:creator>
  <cp:lastModifiedBy>Hugh Beale</cp:lastModifiedBy>
  <cp:revision>28</cp:revision>
  <dcterms:created xsi:type="dcterms:W3CDTF">2013-02-24T17:21:51Z</dcterms:created>
  <dcterms:modified xsi:type="dcterms:W3CDTF">2014-05-06T08:01:42Z</dcterms:modified>
</cp:coreProperties>
</file>