
<file path=[Content_Types].xml><?xml version="1.0" encoding="utf-8"?>
<Types xmlns="http://schemas.openxmlformats.org/package/2006/content-types"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Default Extension="jpeg" ContentType="image/jpeg"/>
  <Default Extension="rels" ContentType="application/vnd.openxmlformats-package.relationships+xml"/>
  <Default Extension="xml" ContentType="application/xml"/>
</Types>
</file>

<file path=_rels/.rels>&#65279;<?xml version="1.0" encoding="UTF-8" standalone="yes"?>
<Relationships xmlns="http://schemas.openxmlformats.org/package/2006/relationships">
  <Relationship Id="rId3" Type="http://schemas.openxmlformats.org/package/2006/relationships/metadata/core-properties" Target="docProps/core.xml" />
  <Relationship Id="rId2" Type="http://schemas.openxmlformats.org/package/2006/relationships/metadata/thumbnail" Target="docProps/thumbnail.jpeg" />
  <Relationship Id="rId1" Type="http://schemas.openxmlformats.org/officeDocument/2006/relationships/officeDocument" Target="ppt/presentation.xml" />
  <Relationship Id="rId4" Type="http://schemas.openxmlformats.org/officeDocument/2006/relationships/extended-properties" Target="docProps/app.xml" />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63" r:id="rId8"/>
    <p:sldId id="270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
<Relationships xmlns="http://schemas.openxmlformats.org/package/2006/relationships">
  <Relationship Id="rId2" Type="http://schemas.openxmlformats.org/officeDocument/2006/relationships/slide" Target="slides/slide1.xml" />
  <Relationship Id="rId3" Type="http://schemas.openxmlformats.org/officeDocument/2006/relationships/slide" Target="slides/slide2.xml" />
  <Relationship Id="rId4" Type="http://schemas.openxmlformats.org/officeDocument/2006/relationships/slide" Target="slides/slide3.xml" />
  <Relationship Id="rId5" Type="http://schemas.openxmlformats.org/officeDocument/2006/relationships/slide" Target="slides/slide4.xml" />
  <Relationship Id="rId6" Type="http://schemas.openxmlformats.org/officeDocument/2006/relationships/slide" Target="slides/slide5.xml" />
  <Relationship Id="rId7" Type="http://schemas.openxmlformats.org/officeDocument/2006/relationships/slide" Target="slides/slide6.xml" />
  <Relationship Id="rId8" Type="http://schemas.openxmlformats.org/officeDocument/2006/relationships/slide" Target="slides/slide7.xml" />
  <Relationship Id="rId9" Type="http://schemas.openxmlformats.org/officeDocument/2006/relationships/slide" Target="slides/slide8.xml" />
  <Relationship Id="rId10" Type="http://schemas.openxmlformats.org/officeDocument/2006/relationships/slide" Target="slides/slide9.xml" />
  <Relationship Id="rId13" Type="http://schemas.openxmlformats.org/officeDocument/2006/relationships/theme" Target="theme/theme1.xml" />
  <Relationship Id="rId12" Type="http://schemas.openxmlformats.org/officeDocument/2006/relationships/viewProps" Target="viewProps.xml" />
  <Relationship Id="rId1" Type="http://schemas.openxmlformats.org/officeDocument/2006/relationships/slideMaster" Target="slideMasters/slideMaster1.xml" />
  <Relationship Id="rId11" Type="http://schemas.openxmlformats.org/officeDocument/2006/relationships/presProps" Target="presProps.xml" />
  <Relationship Id="rId14" Type="http://schemas.openxmlformats.org/officeDocument/2006/relationships/tableStyles" Target="tableStyles.xml" />
</Relationships>
</file>

<file path=ppt/slideLayouts/_rels/slideLayout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2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3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4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5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6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7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8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9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0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F458-008A-4C32-B360-D63B0EADC15E}" type="datetimeFigureOut">
              <a:rPr lang="en-GB" smtClean="0"/>
              <a:t>06/05/2014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5DA4-CEED-41A8-AA44-D067734D2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702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F458-008A-4C32-B360-D63B0EADC15E}" type="datetimeFigureOut">
              <a:rPr lang="en-GB" smtClean="0"/>
              <a:t>06/05/2014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5DA4-CEED-41A8-AA44-D067734D2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073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F458-008A-4C32-B360-D63B0EADC15E}" type="datetimeFigureOut">
              <a:rPr lang="en-GB" smtClean="0"/>
              <a:t>06/05/2014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5DA4-CEED-41A8-AA44-D067734D2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49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F458-008A-4C32-B360-D63B0EADC15E}" type="datetimeFigureOut">
              <a:rPr lang="en-GB" smtClean="0"/>
              <a:t>06/05/2014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5DA4-CEED-41A8-AA44-D067734D2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129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F458-008A-4C32-B360-D63B0EADC15E}" type="datetimeFigureOut">
              <a:rPr lang="en-GB" smtClean="0"/>
              <a:t>06/05/2014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5DA4-CEED-41A8-AA44-D067734D2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00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F458-008A-4C32-B360-D63B0EADC15E}" type="datetimeFigureOut">
              <a:rPr lang="en-GB" smtClean="0"/>
              <a:t>06/05/2014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5DA4-CEED-41A8-AA44-D067734D2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12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F458-008A-4C32-B360-D63B0EADC15E}" type="datetimeFigureOut">
              <a:rPr lang="en-GB" smtClean="0"/>
              <a:t>06/05/2014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5DA4-CEED-41A8-AA44-D067734D2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559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F458-008A-4C32-B360-D63B0EADC15E}" type="datetimeFigureOut">
              <a:rPr lang="en-GB" smtClean="0"/>
              <a:t>06/05/2014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5DA4-CEED-41A8-AA44-D067734D2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688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F458-008A-4C32-B360-D63B0EADC15E}" type="datetimeFigureOut">
              <a:rPr lang="en-GB" smtClean="0"/>
              <a:t>06/05/2014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5DA4-CEED-41A8-AA44-D067734D2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007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F458-008A-4C32-B360-D63B0EADC15E}" type="datetimeFigureOut">
              <a:rPr lang="en-GB" smtClean="0"/>
              <a:t>06/05/2014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5DA4-CEED-41A8-AA44-D067734D2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96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F458-008A-4C32-B360-D63B0EADC15E}" type="datetimeFigureOut">
              <a:rPr lang="en-GB" smtClean="0"/>
              <a:t>06/05/2014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5DA4-CEED-41A8-AA44-D067734D2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338187"/>
      </p:ext>
    </p:extLst>
  </p:cSld>
  <p:clrMapOvr>
    <a:masterClrMapping/>
  </p:clrMapOvr>
</p:sldLayout>
</file>

<file path=ppt/slideMasters/_rels/slideMaster1.xml.rels>&#65279;<?xml version="1.0" encoding="UTF-8" standalone="yes"?>
<Relationships xmlns="http://schemas.openxmlformats.org/package/2006/relationships">
  <Relationship Id="rId8" Type="http://schemas.openxmlformats.org/officeDocument/2006/relationships/slideLayout" Target="../slideLayouts/slideLayout8.xml" />
  <Relationship Id="rId3" Type="http://schemas.openxmlformats.org/officeDocument/2006/relationships/slideLayout" Target="../slideLayouts/slideLayout3.xml" />
  <Relationship Id="rId7" Type="http://schemas.openxmlformats.org/officeDocument/2006/relationships/slideLayout" Target="../slideLayouts/slideLayout7.xml" />
  <Relationship Id="rId12" Type="http://schemas.openxmlformats.org/officeDocument/2006/relationships/theme" Target="../theme/theme1.xml" />
  <Relationship Id="rId2" Type="http://schemas.openxmlformats.org/officeDocument/2006/relationships/slideLayout" Target="../slideLayouts/slideLayout2.xml" />
  <Relationship Id="rId1" Type="http://schemas.openxmlformats.org/officeDocument/2006/relationships/slideLayout" Target="../slideLayouts/slideLayout1.xml" />
  <Relationship Id="rId6" Type="http://schemas.openxmlformats.org/officeDocument/2006/relationships/slideLayout" Target="../slideLayouts/slideLayout6.xml" />
  <Relationship Id="rId11" Type="http://schemas.openxmlformats.org/officeDocument/2006/relationships/slideLayout" Target="../slideLayouts/slideLayout11.xml" />
  <Relationship Id="rId5" Type="http://schemas.openxmlformats.org/officeDocument/2006/relationships/slideLayout" Target="../slideLayouts/slideLayout5.xml" />
  <Relationship Id="rId10" Type="http://schemas.openxmlformats.org/officeDocument/2006/relationships/slideLayout" Target="../slideLayouts/slideLayout10.xml" />
  <Relationship Id="rId4" Type="http://schemas.openxmlformats.org/officeDocument/2006/relationships/slideLayout" Target="../slideLayouts/slideLayout4.xml" />
  <Relationship Id="rId9" Type="http://schemas.openxmlformats.org/officeDocument/2006/relationships/slideLayout" Target="../slideLayouts/slideLayout9.xml" />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CF458-008A-4C32-B360-D63B0EADC15E}" type="datetimeFigureOut">
              <a:rPr lang="en-GB" smtClean="0"/>
              <a:t>06/05/2014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45DA4-CEED-41A8-AA44-D067734D27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777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 />
</Relationships>
</file>

<file path=ppt/slides/_rels/slide2.xml.rels>&#65279;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2.xml" />
</Relationships>
</file>

<file path=ppt/slides/_rels/slide3.xml.rels>&#65279;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2.xml" />
</Relationships>
</file>

<file path=ppt/slides/_rels/slide4.xml.rels>&#65279;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2.xml" />
</Relationships>
</file>

<file path=ppt/slides/_rels/slide5.xml.rels>&#65279;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2.xml" />
</Relationships>
</file>

<file path=ppt/slides/_rels/slide6.xml.rels>&#65279;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2.xml" />
</Relationships>
</file>

<file path=ppt/slides/_rels/slide7.xml.rels>&#65279;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2.xml" />
</Relationships>
</file>

<file path=ppt/slides/_rels/slide8.xml.rels>&#65279;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2.xml" />
</Relationships>
</file>

<file path=ppt/slides/_rels/slide9.xml.rels>&#65279;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2.xml" 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GB" dirty="0" smtClean="0"/>
              <a:t>The use of anti-assignment clauses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GB" dirty="0" smtClean="0"/>
              <a:t>Sarah Paterson</a:t>
            </a:r>
          </a:p>
          <a:p>
            <a:pPr algn="l"/>
            <a:r>
              <a:rPr lang="en-GB" dirty="0" smtClean="0"/>
              <a:t>London School of Economics and Political Science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0871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The wider picture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I</a:t>
            </a:r>
            <a:r>
              <a:rPr lang="en-GB" dirty="0" smtClean="0"/>
              <a:t>ssues in </a:t>
            </a:r>
            <a:r>
              <a:rPr lang="en-GB" dirty="0"/>
              <a:t>other areas of </a:t>
            </a:r>
            <a:r>
              <a:rPr lang="en-GB" dirty="0" smtClean="0"/>
              <a:t>finance:</a:t>
            </a:r>
          </a:p>
          <a:p>
            <a:pPr lvl="1"/>
            <a:r>
              <a:rPr lang="en-GB" dirty="0" smtClean="0"/>
              <a:t>Loan agreements</a:t>
            </a:r>
          </a:p>
          <a:p>
            <a:pPr lvl="2"/>
            <a:r>
              <a:rPr lang="en-GB" dirty="0" smtClean="0"/>
              <a:t>Secondary trading: distressed debt and loan-to-own investors</a:t>
            </a:r>
          </a:p>
          <a:p>
            <a:pPr lvl="2"/>
            <a:r>
              <a:rPr lang="en-GB" dirty="0" smtClean="0"/>
              <a:t>Increased costs and tax provisions</a:t>
            </a:r>
          </a:p>
          <a:p>
            <a:pPr lvl="1"/>
            <a:r>
              <a:rPr lang="en-GB" dirty="0" smtClean="0"/>
              <a:t>Derivatives </a:t>
            </a:r>
            <a:r>
              <a:rPr lang="en-GB" dirty="0" err="1" smtClean="0"/>
              <a:t>eg</a:t>
            </a:r>
            <a:r>
              <a:rPr lang="en-GB" dirty="0" smtClean="0"/>
              <a:t> ISDA Master Agreement 2002</a:t>
            </a:r>
          </a:p>
          <a:p>
            <a:pPr lvl="2"/>
            <a:r>
              <a:rPr lang="en-GB" dirty="0" smtClean="0"/>
              <a:t>Prohibits </a:t>
            </a:r>
            <a:r>
              <a:rPr lang="en-GB" dirty="0"/>
              <a:t>transfer, except in limited circumstances, to preserve mutuality for close-out and netting</a:t>
            </a:r>
          </a:p>
          <a:p>
            <a:pPr lvl="2"/>
            <a:r>
              <a:rPr lang="en-GB" dirty="0"/>
              <a:t>Permits transfer of an early termination payment resulting from the close-out</a:t>
            </a:r>
          </a:p>
          <a:p>
            <a:pPr lvl="1"/>
            <a:r>
              <a:rPr lang="en-GB" dirty="0" smtClean="0"/>
              <a:t>Regulatory capital</a:t>
            </a:r>
          </a:p>
          <a:p>
            <a:pPr lvl="1"/>
            <a:r>
              <a:rPr lang="en-GB" dirty="0" smtClean="0"/>
              <a:t>Securitisation	</a:t>
            </a:r>
          </a:p>
          <a:p>
            <a:pPr lvl="2"/>
            <a:r>
              <a:rPr lang="en-GB" dirty="0"/>
              <a:t>Reliance placed on promises by the originator and the SPV not to enter into any assignment that might compete with the transaction in question</a:t>
            </a:r>
          </a:p>
          <a:p>
            <a:pPr marL="914400" lvl="2" indent="0">
              <a:buNone/>
            </a:pPr>
            <a:endParaRPr lang="en-GB" dirty="0" smtClean="0"/>
          </a:p>
          <a:p>
            <a:pPr lvl="2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0374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 smtClean="0"/>
              <a:t>A definitional problem?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Is the problem more significant than a definitional issue?</a:t>
            </a:r>
          </a:p>
          <a:p>
            <a:pPr lvl="1"/>
            <a:r>
              <a:rPr lang="en-GB" dirty="0" smtClean="0"/>
              <a:t>ensure ban on prohibition on assignments for the purposes of receivables financing does not have consequences for other finance arrangements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4783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The debtor’s concerns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Avoiding risk of payment by mistake to the assignor after receipt of notice</a:t>
            </a:r>
          </a:p>
          <a:p>
            <a:pPr lvl="1"/>
            <a:r>
              <a:rPr lang="en-GB" dirty="0" smtClean="0"/>
              <a:t>Argument in favour of ban on prohibition on assignment often made in the context of small companies</a:t>
            </a:r>
          </a:p>
          <a:p>
            <a:pPr lvl="1"/>
            <a:r>
              <a:rPr lang="en-GB" dirty="0" smtClean="0"/>
              <a:t>May not have sophisticated finance function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5010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Preserving rights of set off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Debtor may be concerned to preserve rights of set off against contracting party</a:t>
            </a:r>
          </a:p>
          <a:p>
            <a:pPr lvl="1"/>
            <a:r>
              <a:rPr lang="en-GB" dirty="0" smtClean="0"/>
              <a:t>Contractual and equitable set off</a:t>
            </a:r>
          </a:p>
          <a:p>
            <a:pPr lvl="1"/>
            <a:r>
              <a:rPr lang="en-GB" dirty="0" smtClean="0"/>
              <a:t>Insolvency set off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1056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dirty="0" smtClean="0"/>
              <a:t>Right to deal only with contracting party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Guards against having to deal with someone debtor would not have contracted with </a:t>
            </a:r>
            <a:r>
              <a:rPr lang="en-GB" dirty="0" smtClean="0"/>
              <a:t>directly</a:t>
            </a:r>
          </a:p>
          <a:p>
            <a:pPr lvl="1"/>
            <a:r>
              <a:rPr lang="en-GB" dirty="0" smtClean="0"/>
              <a:t>May impact the debtor who needs short term accommodation in time to pay</a:t>
            </a:r>
          </a:p>
          <a:p>
            <a:pPr lvl="1"/>
            <a:r>
              <a:rPr lang="en-GB" dirty="0" smtClean="0"/>
              <a:t>Contracting party may be more sympathetic to requests for extension/variation in payment terms</a:t>
            </a:r>
          </a:p>
          <a:p>
            <a:pPr lvl="1"/>
            <a:r>
              <a:rPr lang="en-GB" dirty="0" smtClean="0"/>
              <a:t>Different attitudes from different financiers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090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 smtClean="0"/>
              <a:t>Current state of the law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GB" sz="2900" dirty="0" smtClean="0"/>
              <a:t>Prohibition solely for the benefit of the debtor and should not affect transfer of property as between assignor and assignee</a:t>
            </a:r>
          </a:p>
          <a:p>
            <a:r>
              <a:rPr lang="en-GB" sz="2900" dirty="0" smtClean="0"/>
              <a:t>Issues:</a:t>
            </a:r>
          </a:p>
          <a:p>
            <a:pPr lvl="1"/>
            <a:r>
              <a:rPr lang="en-GB" sz="2900" dirty="0" smtClean="0"/>
              <a:t>Claim against assignor if assignor is insolvent </a:t>
            </a:r>
          </a:p>
          <a:p>
            <a:pPr lvl="2"/>
            <a:r>
              <a:rPr lang="en-GB" sz="2900" dirty="0" smtClean="0"/>
              <a:t>Trust and </a:t>
            </a:r>
            <a:r>
              <a:rPr lang="en-GB" sz="2900" dirty="0" smtClean="0"/>
              <a:t>charge</a:t>
            </a:r>
          </a:p>
          <a:p>
            <a:pPr lvl="2"/>
            <a:r>
              <a:rPr lang="en-GB" sz="2900" dirty="0" smtClean="0"/>
              <a:t>Validity against debtor</a:t>
            </a:r>
          </a:p>
          <a:p>
            <a:pPr lvl="3"/>
            <a:r>
              <a:rPr lang="en-GB" sz="2900" dirty="0" smtClean="0"/>
              <a:t>If expressly prohibited</a:t>
            </a:r>
          </a:p>
          <a:p>
            <a:pPr lvl="3"/>
            <a:r>
              <a:rPr lang="en-GB" sz="2900" dirty="0" smtClean="0"/>
              <a:t>If prohibition only refers to assignment</a:t>
            </a:r>
            <a:endParaRPr lang="en-GB" sz="2900" dirty="0" smtClean="0"/>
          </a:p>
          <a:p>
            <a:pPr lvl="2"/>
            <a:r>
              <a:rPr lang="en-GB" sz="2900" dirty="0" smtClean="0"/>
              <a:t>Even if invalid against debtor, valid as between assignee and assignor</a:t>
            </a:r>
            <a:r>
              <a:rPr lang="en-GB" sz="2900" dirty="0" smtClean="0"/>
              <a:t>?</a:t>
            </a:r>
          </a:p>
          <a:p>
            <a:pPr lvl="2"/>
            <a:endParaRPr lang="en-GB" sz="2900" dirty="0" smtClean="0"/>
          </a:p>
          <a:p>
            <a:pPr lvl="1"/>
            <a:r>
              <a:rPr lang="en-GB" sz="2900" dirty="0" smtClean="0">
                <a:solidFill>
                  <a:prstClr val="black"/>
                </a:solidFill>
              </a:rPr>
              <a:t>Claim against</a:t>
            </a:r>
            <a:r>
              <a:rPr lang="en-GB" sz="2900" dirty="0" smtClean="0">
                <a:solidFill>
                  <a:prstClr val="black"/>
                </a:solidFill>
              </a:rPr>
              <a:t> debtor if assignor is insolvent</a:t>
            </a:r>
          </a:p>
          <a:p>
            <a:pPr lvl="2"/>
            <a:r>
              <a:rPr lang="en-GB" sz="2900" dirty="0" smtClean="0">
                <a:solidFill>
                  <a:prstClr val="black"/>
                </a:solidFill>
              </a:rPr>
              <a:t>Appoint “friendly” administrator </a:t>
            </a:r>
          </a:p>
          <a:p>
            <a:pPr lvl="2"/>
            <a:endParaRPr lang="en-GB" sz="2900" dirty="0" smtClean="0">
              <a:solidFill>
                <a:prstClr val="black"/>
              </a:solidFill>
            </a:endParaRPr>
          </a:p>
          <a:p>
            <a:pPr lvl="1"/>
            <a:r>
              <a:rPr lang="en-GB" sz="2900" dirty="0" smtClean="0">
                <a:solidFill>
                  <a:prstClr val="black"/>
                </a:solidFill>
              </a:rPr>
              <a:t> </a:t>
            </a:r>
            <a:r>
              <a:rPr lang="en-GB" sz="2900" dirty="0">
                <a:solidFill>
                  <a:prstClr val="black"/>
                </a:solidFill>
              </a:rPr>
              <a:t>Claim against debtor if assignor is </a:t>
            </a:r>
            <a:r>
              <a:rPr lang="en-GB" sz="2900" dirty="0" smtClean="0">
                <a:solidFill>
                  <a:prstClr val="black"/>
                </a:solidFill>
              </a:rPr>
              <a:t>solvent but reluctant to proceed</a:t>
            </a:r>
            <a:endParaRPr lang="en-GB" sz="2900" dirty="0">
              <a:solidFill>
                <a:prstClr val="black"/>
              </a:solidFill>
            </a:endParaRPr>
          </a:p>
          <a:p>
            <a:pPr lvl="2"/>
            <a:r>
              <a:rPr lang="en-GB" sz="2900" dirty="0" smtClean="0">
                <a:solidFill>
                  <a:prstClr val="black"/>
                </a:solidFill>
              </a:rPr>
              <a:t>Contractual o</a:t>
            </a:r>
            <a:r>
              <a:rPr lang="en-GB" sz="2900" dirty="0" smtClean="0">
                <a:solidFill>
                  <a:prstClr val="black"/>
                </a:solidFill>
              </a:rPr>
              <a:t>bligation </a:t>
            </a:r>
            <a:r>
              <a:rPr lang="en-GB" sz="2900" dirty="0" smtClean="0">
                <a:solidFill>
                  <a:prstClr val="black"/>
                </a:solidFill>
              </a:rPr>
              <a:t>on assignor to bring proceedings for the benefit of the </a:t>
            </a:r>
            <a:r>
              <a:rPr lang="en-GB" sz="2900" dirty="0" smtClean="0">
                <a:solidFill>
                  <a:prstClr val="black"/>
                </a:solidFill>
              </a:rPr>
              <a:t>assignee</a:t>
            </a:r>
          </a:p>
          <a:p>
            <a:pPr lvl="2"/>
            <a:r>
              <a:rPr lang="en-GB" sz="2900" dirty="0">
                <a:solidFill>
                  <a:prstClr val="black"/>
                </a:solidFill>
              </a:rPr>
              <a:t>Power of attorney for assignee to bring proceedings in the name of the assignor</a:t>
            </a:r>
          </a:p>
          <a:p>
            <a:pPr lvl="2"/>
            <a:r>
              <a:rPr lang="en-GB" sz="2900" i="1" dirty="0" err="1" smtClean="0">
                <a:solidFill>
                  <a:prstClr val="black"/>
                </a:solidFill>
              </a:rPr>
              <a:t>Vandepitte</a:t>
            </a:r>
            <a:r>
              <a:rPr lang="en-GB" sz="2900" dirty="0" smtClean="0">
                <a:solidFill>
                  <a:prstClr val="black"/>
                </a:solidFill>
              </a:rPr>
              <a:t> </a:t>
            </a:r>
            <a:r>
              <a:rPr lang="en-GB" sz="2900" dirty="0" smtClean="0">
                <a:solidFill>
                  <a:prstClr val="black"/>
                </a:solidFill>
              </a:rPr>
              <a:t>procedure (terminate trust and join trustee as defendant</a:t>
            </a:r>
            <a:r>
              <a:rPr lang="en-GB" sz="2900" dirty="0" smtClean="0">
                <a:solidFill>
                  <a:prstClr val="black"/>
                </a:solidFill>
              </a:rPr>
              <a:t>)</a:t>
            </a:r>
          </a:p>
          <a:p>
            <a:pPr lvl="2"/>
            <a:r>
              <a:rPr lang="en-GB" sz="2900" dirty="0" smtClean="0">
                <a:solidFill>
                  <a:prstClr val="black"/>
                </a:solidFill>
              </a:rPr>
              <a:t>Attitude </a:t>
            </a:r>
            <a:r>
              <a:rPr lang="en-GB" sz="2900" dirty="0" smtClean="0">
                <a:solidFill>
                  <a:prstClr val="black"/>
                </a:solidFill>
              </a:rPr>
              <a:t>of Courts (</a:t>
            </a:r>
            <a:r>
              <a:rPr lang="en-GB" sz="2900" dirty="0" err="1" smtClean="0">
                <a:solidFill>
                  <a:prstClr val="black"/>
                </a:solidFill>
              </a:rPr>
              <a:t>i</a:t>
            </a:r>
            <a:r>
              <a:rPr lang="en-GB" sz="2900" dirty="0" smtClean="0">
                <a:solidFill>
                  <a:prstClr val="black"/>
                </a:solidFill>
              </a:rPr>
              <a:t>) to drafting of the provision (ii) to the right of the beneficiary to be paid (iii) to respect for protection debtor has </a:t>
            </a:r>
            <a:r>
              <a:rPr lang="en-GB" sz="2900" dirty="0" smtClean="0">
                <a:solidFill>
                  <a:prstClr val="black"/>
                </a:solidFill>
              </a:rPr>
              <a:t>secured</a:t>
            </a:r>
          </a:p>
          <a:p>
            <a:pPr marL="457200" lvl="1" indent="0">
              <a:buNone/>
            </a:pPr>
            <a:endParaRPr lang="en-GB" sz="2900" dirty="0">
              <a:solidFill>
                <a:prstClr val="black"/>
              </a:solidFill>
            </a:endParaRPr>
          </a:p>
          <a:p>
            <a:pPr lvl="2"/>
            <a:endParaRPr lang="en-GB" dirty="0" smtClean="0">
              <a:solidFill>
                <a:prstClr val="black"/>
              </a:solidFill>
            </a:endParaRPr>
          </a:p>
          <a:p>
            <a:pPr lvl="2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269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Effect of ban on assignment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Prohibition on assignment</a:t>
            </a:r>
          </a:p>
          <a:p>
            <a:pPr lvl="1"/>
            <a:r>
              <a:rPr lang="en-GB" dirty="0" smtClean="0"/>
              <a:t>Not binding on assignee</a:t>
            </a:r>
          </a:p>
          <a:p>
            <a:pPr lvl="1"/>
            <a:r>
              <a:rPr lang="en-GB" dirty="0" smtClean="0"/>
              <a:t>But potential damages claim against assignor for breach?</a:t>
            </a:r>
          </a:p>
          <a:p>
            <a:pPr lvl="0"/>
            <a:r>
              <a:rPr lang="en-GB" dirty="0" smtClean="0">
                <a:solidFill>
                  <a:prstClr val="black"/>
                </a:solidFill>
              </a:rPr>
              <a:t>Notice and collection on insolvency of assignor</a:t>
            </a:r>
          </a:p>
          <a:p>
            <a:pPr lvl="1"/>
            <a:r>
              <a:rPr lang="en-GB" dirty="0" smtClean="0">
                <a:solidFill>
                  <a:prstClr val="black"/>
                </a:solidFill>
              </a:rPr>
              <a:t>Notice delivered to debtor and direct collection; or</a:t>
            </a:r>
          </a:p>
          <a:p>
            <a:pPr lvl="1"/>
            <a:r>
              <a:rPr lang="en-GB" dirty="0" smtClean="0">
                <a:solidFill>
                  <a:prstClr val="black"/>
                </a:solidFill>
              </a:rPr>
              <a:t>Assignee continues to appoint administrator to insolvent assignor to pursue collection of receivables</a:t>
            </a:r>
            <a:endParaRPr lang="en-GB" dirty="0">
              <a:solidFill>
                <a:prstClr val="black"/>
              </a:solidFill>
            </a:endParaRP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7027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A question of balance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Balancing competing objectives</a:t>
            </a:r>
          </a:p>
          <a:p>
            <a:r>
              <a:rPr lang="en-GB" dirty="0" smtClean="0"/>
              <a:t>Current state of English law</a:t>
            </a:r>
          </a:p>
          <a:p>
            <a:r>
              <a:rPr lang="en-GB" dirty="0" smtClean="0"/>
              <a:t>Requirement for </a:t>
            </a:r>
          </a:p>
          <a:p>
            <a:pPr lvl="1"/>
            <a:r>
              <a:rPr lang="en-GB" dirty="0" smtClean="0"/>
              <a:t>Reform; or</a:t>
            </a:r>
          </a:p>
          <a:p>
            <a:pPr lvl="1"/>
            <a:r>
              <a:rPr lang="en-GB" dirty="0" smtClean="0"/>
              <a:t>Clarification?</a:t>
            </a:r>
          </a:p>
          <a:p>
            <a:pPr lvl="0"/>
            <a:r>
              <a:rPr lang="en-GB" dirty="0" smtClean="0">
                <a:solidFill>
                  <a:prstClr val="black"/>
                </a:solidFill>
              </a:rPr>
              <a:t>Survey</a:t>
            </a:r>
            <a:endParaRPr lang="en-GB" dirty="0">
              <a:solidFill>
                <a:prstClr val="black"/>
              </a:solidFill>
            </a:endParaRP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1583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Words>452</Words>
  <Application>Microsoft Office PowerPoint</Application>
  <PresentationFormat>On-screen Show (4:3)</PresentationFormat>
  <Paragraphs>63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The use of anti-assignment clauses</vt:lpstr>
      <vt:lpstr>The wider picture</vt:lpstr>
      <vt:lpstr>A definitional problem?</vt:lpstr>
      <vt:lpstr>The debtor’s concerns</vt:lpstr>
      <vt:lpstr>Preserving rights of set off</vt:lpstr>
      <vt:lpstr>Right to deal only with contracting party</vt:lpstr>
      <vt:lpstr>Current state of the law</vt:lpstr>
      <vt:lpstr>Effect of ban on assignment</vt:lpstr>
      <vt:lpstr>A question of balance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