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68" r:id="rId10"/>
    <p:sldId id="261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9" r:id="rId21"/>
    <p:sldId id="263" r:id="rId22"/>
    <p:sldId id="278" r:id="rId23"/>
    <p:sldId id="282" r:id="rId24"/>
    <p:sldId id="280" r:id="rId25"/>
    <p:sldId id="281" r:id="rId26"/>
    <p:sldId id="283" r:id="rId27"/>
    <p:sldId id="264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napToGrid="0" snapToObjects="1">
      <p:cViewPr varScale="1">
        <p:scale>
          <a:sx n="84" d="100"/>
          <a:sy n="84" d="100"/>
        </p:scale>
        <p:origin x="-9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200" y="153923"/>
            <a:ext cx="6705600" cy="55664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084339"/>
            <a:ext cx="6324600" cy="875216"/>
          </a:xfrm>
          <a:solidFill>
            <a:srgbClr val="9900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3600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36000" algn="l">
              <a:defRPr sz="3200"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71639" y="6062447"/>
            <a:ext cx="880455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STR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448" y="6062447"/>
            <a:ext cx="2095849" cy="53224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5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A2EFF424-F111-43CB-9C75-D52325012943}" type="datetime1">
              <a:rPr lang="en-US" smtClean="0"/>
              <a:pPr/>
              <a:t>28/06/2014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345DA190-4BDC-4D39-B5BB-A14B3E8B1B3D}" type="datetime1">
              <a:rPr lang="en-US" smtClean="0"/>
              <a:pPr/>
              <a:t>28/06/2014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7"/>
            <a:ext cx="4040188" cy="639763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722437"/>
            <a:ext cx="4041775" cy="639763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438400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581D52F2-9B11-4FC0-9217-7D20B3AC9849}" type="datetime1">
              <a:rPr lang="en-US" smtClean="0"/>
              <a:pPr/>
              <a:t>28/06/2014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4CF13737-8506-438E-ABC0-0BE7E06DCCA6}" type="datetime1">
              <a:rPr lang="en-US" smtClean="0"/>
              <a:pPr/>
              <a:t>28/06/2014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941D58AA-1C84-40C9-BFEE-631CCB17636C}" type="datetime1">
              <a:rPr lang="en-US" smtClean="0"/>
              <a:pPr/>
              <a:t>28/06/2014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1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936542C1-4E96-413B-B72E-6C4B39D85C9D}" type="datetime1">
              <a:rPr lang="en-US" smtClean="0"/>
              <a:pPr/>
              <a:t>28/06/2014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F0542AA2-D442-471A-9D69-80392E1E581D}" type="datetime1">
              <a:rPr lang="en-US" smtClean="0"/>
              <a:pPr/>
              <a:t>28/06/2014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7F8F9461-E3EB-40CD-B93F-E5CBBBD8E0BA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/>
          <a:p>
            <a:fld id="{04EA7543-9AAE-4E9F-B28C-4FCCFD07D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60578FA3-38AD-400D-A4D2-18E8EF129E5F}" type="datetime1">
              <a:rPr lang="en-US" smtClean="0"/>
              <a:pPr/>
              <a:t>28/06/2014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079246"/>
            <a:ext cx="9144000" cy="57787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3999" cy="1079247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4352"/>
            <a:ext cx="8381260" cy="1054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154489"/>
            <a:ext cx="8407893" cy="5041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71639" y="6287271"/>
            <a:ext cx="880455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TR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448" y="6325755"/>
            <a:ext cx="2095849" cy="5322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1800" kern="1200" spc="150" baseline="0">
          <a:solidFill>
            <a:schemeClr val="tx2"/>
          </a:solidFill>
          <a:latin typeface="Arial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75000"/>
          </a:schemeClr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Arial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Arial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Wingdings" pitchFamily="2" charset="2"/>
        <a:buChar char="§"/>
        <a:defRPr sz="1400" kern="1200">
          <a:solidFill>
            <a:schemeClr val="tx2"/>
          </a:solidFill>
          <a:latin typeface="Arial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300" b="0" i="0" kern="1200" spc="100" baseline="0">
          <a:solidFill>
            <a:schemeClr val="tx2"/>
          </a:solidFill>
          <a:latin typeface="Arial"/>
          <a:ea typeface="+mn-ea"/>
          <a:cs typeface="Arial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Peter Winship (June 2014)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Issues in Secured Transactions law in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441000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Three issues addressed: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2800" dirty="0"/>
              <a:t>1. May a debtor grant a security interest in a statutory or contractual </a:t>
            </a:r>
            <a:r>
              <a:rPr lang="en-US" sz="2800" dirty="0" err="1"/>
              <a:t>licence</a:t>
            </a:r>
            <a:r>
              <a:rPr lang="en-US" sz="2800" dirty="0"/>
              <a:t>?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2800" dirty="0"/>
              <a:t>2. How may syndicated </a:t>
            </a:r>
            <a:r>
              <a:rPr lang="en-US" sz="2800" dirty="0" smtClean="0"/>
              <a:t>financiers </a:t>
            </a:r>
            <a:r>
              <a:rPr lang="en-US" sz="2800" dirty="0"/>
              <a:t>perfect a security interest in a deposit account?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2800" dirty="0"/>
              <a:t>3. Over what collateral should a secured party be given purchase money priority?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ISSUES ADDRESSED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929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US law for security interests in personal property is Article 9 of the Uniform Commercial Code:</a:t>
            </a:r>
          </a:p>
          <a:p>
            <a:r>
              <a:rPr lang="en-US" sz="2800" dirty="0"/>
              <a:t>State law, not federal </a:t>
            </a:r>
            <a:r>
              <a:rPr lang="en-US" sz="2800" dirty="0" smtClean="0"/>
              <a:t>law</a:t>
            </a:r>
          </a:p>
          <a:p>
            <a:pPr lvl="2"/>
            <a:r>
              <a:rPr lang="en-US" sz="2000" dirty="0"/>
              <a:t>Individual states may amend so like a model law</a:t>
            </a:r>
          </a:p>
          <a:p>
            <a:pPr lvl="2"/>
            <a:r>
              <a:rPr lang="en-US" sz="2000" dirty="0" smtClean="0"/>
              <a:t>Where applicable, federal law preempts</a:t>
            </a:r>
          </a:p>
          <a:p>
            <a:r>
              <a:rPr lang="en-US" sz="2800" dirty="0" smtClean="0"/>
              <a:t>UCC first </a:t>
            </a:r>
            <a:r>
              <a:rPr lang="en-US" sz="2800" dirty="0"/>
              <a:t>adopted in 1951</a:t>
            </a:r>
          </a:p>
          <a:p>
            <a:r>
              <a:rPr lang="en-US" sz="2800" dirty="0"/>
              <a:t>Comprehensive revision in 1998</a:t>
            </a:r>
          </a:p>
          <a:p>
            <a:r>
              <a:rPr lang="en-US" sz="2800" dirty="0"/>
              <a:t>Most recent amendments </a:t>
            </a:r>
            <a:r>
              <a:rPr lang="en-US" sz="2800" dirty="0" smtClean="0"/>
              <a:t>2010</a:t>
            </a:r>
          </a:p>
          <a:p>
            <a:pPr lvl="2"/>
            <a:r>
              <a:rPr lang="en-US" sz="1800" dirty="0" smtClean="0"/>
              <a:t>Adopted except in NY and Oklahoma</a:t>
            </a:r>
            <a:endParaRPr lang="en-US" sz="1800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UCC ARTICLE 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14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sz="2400" b="1" dirty="0"/>
              <a:t>Example 1.</a:t>
            </a:r>
            <a:r>
              <a:rPr lang="en-US" sz="2400" dirty="0"/>
              <a:t> Restaurant holds liquor </a:t>
            </a:r>
            <a:r>
              <a:rPr lang="en-US" sz="2400" dirty="0" err="1"/>
              <a:t>licence</a:t>
            </a:r>
            <a:r>
              <a:rPr lang="en-US" sz="2400" dirty="0"/>
              <a:t> issued by State Liquor Board. State law prohibits assignment of </a:t>
            </a:r>
            <a:r>
              <a:rPr lang="en-US" sz="2400" dirty="0" err="1"/>
              <a:t>licence</a:t>
            </a:r>
            <a:r>
              <a:rPr lang="en-US" sz="2400" dirty="0"/>
              <a:t> without Board’s consent</a:t>
            </a:r>
            <a:r>
              <a:rPr lang="en-US" sz="2400" dirty="0" smtClean="0"/>
              <a:t>.</a:t>
            </a:r>
          </a:p>
          <a:p>
            <a:pPr marL="45720" indent="0">
              <a:buNone/>
            </a:pPr>
            <a:r>
              <a:rPr lang="en-US" sz="2400" dirty="0" smtClean="0"/>
              <a:t>Restaurant </a:t>
            </a:r>
            <a:r>
              <a:rPr lang="en-US" sz="2400" dirty="0"/>
              <a:t>grants Bank a security interest in all its business assets, including </a:t>
            </a:r>
            <a:r>
              <a:rPr lang="en-US" sz="2400" dirty="0" err="1"/>
              <a:t>licence</a:t>
            </a:r>
            <a:r>
              <a:rPr lang="en-US" sz="2400" dirty="0"/>
              <a:t>, to secure repayment of bank loan. Bank duly perfects its </a:t>
            </a:r>
            <a:r>
              <a:rPr lang="en-US" sz="2400" dirty="0" smtClean="0"/>
              <a:t>interest.</a:t>
            </a:r>
          </a:p>
          <a:p>
            <a:pPr marL="45720" indent="0">
              <a:buNone/>
            </a:pPr>
            <a:r>
              <a:rPr lang="en-US" sz="2400" dirty="0" smtClean="0"/>
              <a:t>Restaurant </a:t>
            </a:r>
            <a:r>
              <a:rPr lang="en-US" sz="2400" dirty="0"/>
              <a:t>defaults and commences insolvency proceeding. With consent of Liquor Board, business assets—including the </a:t>
            </a:r>
            <a:r>
              <a:rPr lang="en-US" sz="2400" dirty="0" err="1"/>
              <a:t>licence</a:t>
            </a:r>
            <a:r>
              <a:rPr lang="en-US" sz="2400" dirty="0"/>
              <a:t>—are sold as a “going </a:t>
            </a:r>
            <a:r>
              <a:rPr lang="en-US" sz="2400" dirty="0" smtClean="0"/>
              <a:t>concern.”</a:t>
            </a:r>
          </a:p>
          <a:p>
            <a:pPr marL="45720" indent="0">
              <a:buNone/>
            </a:pPr>
            <a:r>
              <a:rPr lang="en-US" sz="2400" dirty="0" smtClean="0"/>
              <a:t>Does </a:t>
            </a:r>
            <a:r>
              <a:rPr lang="en-US" sz="2400" dirty="0"/>
              <a:t>Bank have an enforceable security interest in proceeds of this sale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. </a:t>
            </a:r>
            <a:r>
              <a:rPr lang="en-US" dirty="0" err="1" smtClean="0"/>
              <a:t>Licences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045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1998 revision introduced § 9-408:</a:t>
            </a:r>
          </a:p>
          <a:p>
            <a:r>
              <a:rPr lang="en-US" sz="2800" dirty="0"/>
              <a:t>Overrides  any term of statutory or contractual </a:t>
            </a:r>
            <a:r>
              <a:rPr lang="en-US" sz="2800" dirty="0" err="1"/>
              <a:t>licence</a:t>
            </a:r>
            <a:r>
              <a:rPr lang="en-US" sz="2800" dirty="0"/>
              <a:t> that prohibits, restricts or requires the consent of licensor to creation, attachment or perfection of a security interest in the </a:t>
            </a:r>
            <a:r>
              <a:rPr lang="en-US" sz="2800" dirty="0" err="1"/>
              <a:t>licence</a:t>
            </a:r>
            <a:r>
              <a:rPr lang="en-US" sz="2800" dirty="0"/>
              <a:t>.</a:t>
            </a:r>
          </a:p>
          <a:p>
            <a:r>
              <a:rPr lang="en-US" sz="2800" dirty="0"/>
              <a:t>But at same time leaves the licensor’s rights unaffected in all material respects.</a:t>
            </a:r>
          </a:p>
          <a:p>
            <a:pPr marL="0" indent="0">
              <a:buNone/>
            </a:pPr>
            <a:r>
              <a:rPr lang="en-US" sz="2800" dirty="0"/>
              <a:t>“one of the most intractable provisions of </a:t>
            </a:r>
            <a:r>
              <a:rPr lang="en-US" sz="2800" dirty="0" smtClean="0"/>
              <a:t>the Uniform Commercial Code”</a:t>
            </a:r>
            <a:endParaRPr lang="en-US" sz="2800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Licence</a:t>
            </a:r>
            <a:r>
              <a:rPr lang="en-US" dirty="0" smtClean="0"/>
              <a:t> (2)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141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Is </a:t>
            </a:r>
            <a:r>
              <a:rPr lang="en-US" sz="2800" dirty="0"/>
              <a:t>the liquor </a:t>
            </a:r>
            <a:r>
              <a:rPr lang="en-US" sz="2800" dirty="0" err="1"/>
              <a:t>licence</a:t>
            </a:r>
            <a:r>
              <a:rPr lang="en-US" sz="2800" dirty="0"/>
              <a:t> personal property?</a:t>
            </a:r>
          </a:p>
          <a:p>
            <a:pPr marL="0" indent="0">
              <a:buNone/>
            </a:pPr>
            <a:r>
              <a:rPr lang="en-US" sz="2800" dirty="0" smtClean="0"/>
              <a:t>Article 9 does not answer; look to “other law”</a:t>
            </a:r>
          </a:p>
          <a:p>
            <a:pPr marL="0" indent="0">
              <a:buNone/>
            </a:pPr>
            <a:r>
              <a:rPr lang="en-US" sz="2800" dirty="0" smtClean="0"/>
              <a:t>Virtually </a:t>
            </a:r>
            <a:r>
              <a:rPr lang="en-US" sz="2800" dirty="0"/>
              <a:t>all states recognize that holder of liquor </a:t>
            </a:r>
            <a:r>
              <a:rPr lang="en-US" sz="2800" dirty="0" err="1"/>
              <a:t>licence</a:t>
            </a:r>
            <a:r>
              <a:rPr lang="en-US" sz="2800" dirty="0"/>
              <a:t> may grant security interest in the </a:t>
            </a:r>
            <a:r>
              <a:rPr lang="en-US" sz="2800" dirty="0" err="1" smtClean="0"/>
              <a:t>licence</a:t>
            </a:r>
            <a:r>
              <a:rPr lang="en-US" sz="2800" dirty="0" smtClean="0"/>
              <a:t> if it is transferable</a:t>
            </a:r>
            <a:endParaRPr lang="en-US" sz="2800" dirty="0"/>
          </a:p>
          <a:p>
            <a:r>
              <a:rPr lang="en-US" sz="2400" dirty="0"/>
              <a:t>Depends on wording of liquor licensing law</a:t>
            </a:r>
          </a:p>
          <a:p>
            <a:r>
              <a:rPr lang="en-US" sz="2400" dirty="0"/>
              <a:t>No difficulty articulating policy, but</a:t>
            </a:r>
          </a:p>
          <a:p>
            <a:r>
              <a:rPr lang="en-US" sz="2400" dirty="0"/>
              <a:t>Difficulty articulating nature of right in </a:t>
            </a:r>
            <a:r>
              <a:rPr lang="en-US" sz="2400" dirty="0" err="1" smtClean="0"/>
              <a:t>licence</a:t>
            </a:r>
            <a:endParaRPr lang="en-US" sz="2400" dirty="0"/>
          </a:p>
          <a:p>
            <a:r>
              <a:rPr lang="en-US" sz="2400" dirty="0" smtClean="0"/>
              <a:t>Crucial </a:t>
            </a:r>
            <a:r>
              <a:rPr lang="en-US" sz="2400" dirty="0"/>
              <a:t>interest is right to what is received on transfer of </a:t>
            </a:r>
            <a:r>
              <a:rPr lang="en-US" sz="2400" dirty="0" err="1"/>
              <a:t>licence</a:t>
            </a:r>
            <a:endParaRPr lang="en-US" sz="2400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Licence</a:t>
            </a:r>
            <a:r>
              <a:rPr lang="en-US" dirty="0" smtClean="0"/>
              <a:t> (3)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862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Assuming </a:t>
            </a:r>
            <a:r>
              <a:rPr lang="en-US" sz="2800" dirty="0"/>
              <a:t>liquor </a:t>
            </a:r>
            <a:r>
              <a:rPr lang="en-US" sz="2800" dirty="0" err="1"/>
              <a:t>licence</a:t>
            </a:r>
            <a:r>
              <a:rPr lang="en-US" sz="2800" dirty="0"/>
              <a:t> </a:t>
            </a:r>
            <a:r>
              <a:rPr lang="en-US" sz="2800" dirty="0" smtClean="0"/>
              <a:t>in Example 1 is </a:t>
            </a:r>
            <a:r>
              <a:rPr lang="en-US" sz="2800" dirty="0"/>
              <a:t>personal property, the </a:t>
            </a:r>
            <a:r>
              <a:rPr lang="en-US" sz="2800" dirty="0" err="1"/>
              <a:t>licence</a:t>
            </a:r>
            <a:r>
              <a:rPr lang="en-US" sz="2800" dirty="0"/>
              <a:t> is a “general intangible” (§ 9-102(a)(42</a:t>
            </a:r>
            <a:r>
              <a:rPr lang="en-US" sz="2800" dirty="0" smtClean="0"/>
              <a:t>))</a:t>
            </a:r>
          </a:p>
          <a:p>
            <a:pPr marL="0" indent="0">
              <a:buNone/>
            </a:pPr>
            <a:r>
              <a:rPr lang="en-US" sz="2800" dirty="0" smtClean="0"/>
              <a:t>Section 9-408 </a:t>
            </a:r>
            <a:r>
              <a:rPr lang="en-US" sz="2800" dirty="0"/>
              <a:t>has following consequences:</a:t>
            </a:r>
          </a:p>
          <a:p>
            <a:r>
              <a:rPr lang="en-US" sz="2400" dirty="0" smtClean="0"/>
              <a:t>Liquor law requirement that Liquor Board consent to transfer ineffective; Restaurant’s </a:t>
            </a:r>
            <a:r>
              <a:rPr lang="en-US" sz="2400" dirty="0"/>
              <a:t>grant of security interest in </a:t>
            </a:r>
            <a:r>
              <a:rPr lang="en-US" sz="2400" dirty="0" err="1"/>
              <a:t>licence</a:t>
            </a:r>
            <a:r>
              <a:rPr lang="en-US" sz="2400" dirty="0"/>
              <a:t> is </a:t>
            </a:r>
            <a:r>
              <a:rPr lang="en-US" sz="2400" dirty="0" smtClean="0"/>
              <a:t>effective</a:t>
            </a:r>
            <a:endParaRPr lang="en-US" sz="2400" dirty="0"/>
          </a:p>
          <a:p>
            <a:r>
              <a:rPr lang="en-US" sz="2400" dirty="0"/>
              <a:t>Bank may not enforce security interest but has right to whatever is received on transfer of </a:t>
            </a:r>
            <a:r>
              <a:rPr lang="en-US" sz="2400" dirty="0" err="1"/>
              <a:t>licence</a:t>
            </a:r>
            <a:r>
              <a:rPr lang="en-US" sz="2400" dirty="0"/>
              <a:t> made with Liquor Board’s </a:t>
            </a:r>
            <a:r>
              <a:rPr lang="en-US" sz="2400" dirty="0" smtClean="0"/>
              <a:t>approval</a:t>
            </a:r>
          </a:p>
          <a:p>
            <a:pPr lvl="1"/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Licence</a:t>
            </a:r>
            <a:r>
              <a:rPr lang="en-US" dirty="0" smtClean="0"/>
              <a:t> (4)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97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1" y="1049985"/>
            <a:ext cx="8407893" cy="504128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dirty="0" smtClean="0"/>
              <a:t>Bank has security interest in present “</a:t>
            </a:r>
            <a:r>
              <a:rPr lang="en-US" sz="3000" i="1" dirty="0" smtClean="0"/>
              <a:t>right to</a:t>
            </a:r>
            <a:r>
              <a:rPr lang="en-US" sz="3000" dirty="0" smtClean="0"/>
              <a:t> proceeds” not in “proceeds” received on subsequent transfer of the </a:t>
            </a:r>
            <a:r>
              <a:rPr lang="en-US" sz="3000" dirty="0" err="1" smtClean="0"/>
              <a:t>licence</a:t>
            </a:r>
            <a:endParaRPr lang="en-US" sz="3000" dirty="0" smtClean="0"/>
          </a:p>
          <a:p>
            <a:pPr marL="0" indent="0">
              <a:buNone/>
            </a:pPr>
            <a:r>
              <a:rPr lang="en-US" sz="3000" dirty="0" smtClean="0"/>
              <a:t>Distinction important in bankruptcy proceeding:</a:t>
            </a:r>
          </a:p>
          <a:p>
            <a:pPr marL="457200" indent="-457200"/>
            <a:r>
              <a:rPr lang="en-US" sz="2600" dirty="0"/>
              <a:t>S</a:t>
            </a:r>
            <a:r>
              <a:rPr lang="en-US" sz="2600" dirty="0" smtClean="0"/>
              <a:t>ecurity </a:t>
            </a:r>
            <a:r>
              <a:rPr lang="en-US" sz="2600" dirty="0"/>
              <a:t>interest </a:t>
            </a:r>
            <a:r>
              <a:rPr lang="en-US" sz="2600" dirty="0" smtClean="0"/>
              <a:t>in existing </a:t>
            </a:r>
            <a:r>
              <a:rPr lang="en-US" sz="2600" dirty="0"/>
              <a:t>property and </a:t>
            </a:r>
            <a:r>
              <a:rPr lang="en-US" sz="2600" dirty="0" smtClean="0"/>
              <a:t>their </a:t>
            </a:r>
            <a:r>
              <a:rPr lang="en-US" sz="2600" dirty="0"/>
              <a:t>proceeds </a:t>
            </a:r>
            <a:r>
              <a:rPr lang="en-US" sz="2600" dirty="0" smtClean="0"/>
              <a:t>created </a:t>
            </a:r>
            <a:r>
              <a:rPr lang="en-US" sz="2600" dirty="0"/>
              <a:t>before commencement </a:t>
            </a:r>
            <a:r>
              <a:rPr lang="en-US" sz="2600" dirty="0" smtClean="0"/>
              <a:t>of bankruptcy proceeding is </a:t>
            </a:r>
            <a:r>
              <a:rPr lang="en-US" sz="2600" dirty="0"/>
              <a:t>effective in bankruptcy proceeding </a:t>
            </a:r>
            <a:r>
              <a:rPr lang="en-US" sz="2600" dirty="0" smtClean="0"/>
              <a:t>(BC § </a:t>
            </a:r>
            <a:r>
              <a:rPr lang="en-US" sz="2600" dirty="0"/>
              <a:t>552(b</a:t>
            </a:r>
            <a:r>
              <a:rPr lang="en-US" sz="2600" dirty="0" smtClean="0"/>
              <a:t>))</a:t>
            </a:r>
          </a:p>
          <a:p>
            <a:pPr marL="457200" indent="-457200"/>
            <a:r>
              <a:rPr lang="en-US" sz="2600" dirty="0" smtClean="0"/>
              <a:t>In </a:t>
            </a:r>
            <a:r>
              <a:rPr lang="en-US" sz="2600" dirty="0"/>
              <a:t>Example 1, </a:t>
            </a:r>
            <a:r>
              <a:rPr lang="en-US" sz="2600" dirty="0" smtClean="0"/>
              <a:t>before bankruptcy Bank had a security interest in right to proceeds and the proceeds of that right; when </a:t>
            </a:r>
            <a:r>
              <a:rPr lang="en-US" sz="2600" dirty="0" err="1"/>
              <a:t>licence</a:t>
            </a:r>
            <a:r>
              <a:rPr lang="en-US" sz="2600" dirty="0"/>
              <a:t> </a:t>
            </a:r>
            <a:r>
              <a:rPr lang="en-US" sz="2600" dirty="0" smtClean="0"/>
              <a:t>sold Bank has enforceable security </a:t>
            </a:r>
            <a:r>
              <a:rPr lang="en-US" sz="2600" dirty="0"/>
              <a:t>interest in proceeds of this </a:t>
            </a:r>
            <a:r>
              <a:rPr lang="en-US" sz="2600" dirty="0" smtClean="0"/>
              <a:t>right; BC § 552 satisfied</a:t>
            </a:r>
            <a:endParaRPr lang="en-US" sz="2600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Licence</a:t>
            </a:r>
            <a:r>
              <a:rPr lang="en-US" dirty="0" smtClean="0"/>
              <a:t> (5)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009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" indent="0">
              <a:buNone/>
            </a:pPr>
            <a:r>
              <a:rPr lang="en-US" sz="2800" dirty="0" smtClean="0"/>
              <a:t>Initial proponent of § 9-408 recognized proposal is of principal value to lenders to “cash flow” businesses</a:t>
            </a:r>
          </a:p>
          <a:p>
            <a:r>
              <a:rPr lang="en-US" sz="2000" dirty="0" smtClean="0"/>
              <a:t>Such </a:t>
            </a:r>
            <a:r>
              <a:rPr lang="en-US" sz="2000" dirty="0"/>
              <a:t>b</a:t>
            </a:r>
            <a:r>
              <a:rPr lang="en-US" sz="2000" dirty="0" smtClean="0"/>
              <a:t>usinesses have few valuable assets other than </a:t>
            </a:r>
            <a:r>
              <a:rPr lang="en-US" sz="2000" dirty="0" err="1" smtClean="0"/>
              <a:t>licence</a:t>
            </a:r>
            <a:r>
              <a:rPr lang="en-US" sz="2000" dirty="0" smtClean="0"/>
              <a:t> (or equivalent, such as franchise)</a:t>
            </a:r>
          </a:p>
          <a:p>
            <a:r>
              <a:rPr lang="en-US" sz="2000" dirty="0" smtClean="0"/>
              <a:t>Lender relies on payment from the cash generated by the business rather than on security interest in tangible assets</a:t>
            </a:r>
          </a:p>
          <a:p>
            <a:r>
              <a:rPr lang="en-US" sz="2000" dirty="0" smtClean="0"/>
              <a:t>Lender has strong incentive to keep business operating, thereby creating “good will”</a:t>
            </a:r>
          </a:p>
          <a:p>
            <a:r>
              <a:rPr lang="en-US" sz="2000" dirty="0" smtClean="0"/>
              <a:t>Lender, rather than general unsecured creditors, should be entitled to good will realized when business is sold as going concern</a:t>
            </a:r>
          </a:p>
          <a:p>
            <a:pPr marL="4572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	</a:t>
            </a:r>
            <a:r>
              <a:rPr lang="en-US" sz="1600" dirty="0" smtClean="0"/>
              <a:t>Smith (1994) 28 Loy LA L Rev 335</a:t>
            </a: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Licence</a:t>
            </a:r>
            <a:r>
              <a:rPr lang="en-US" dirty="0" smtClean="0"/>
              <a:t> (6)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041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sz="2400" b="1" dirty="0"/>
              <a:t>Example 2.</a:t>
            </a:r>
            <a:r>
              <a:rPr lang="en-US" sz="2400" dirty="0"/>
              <a:t> Developer agrees to grant SME a non-exclusive </a:t>
            </a:r>
            <a:r>
              <a:rPr lang="en-US" sz="2400" dirty="0" err="1"/>
              <a:t>licence</a:t>
            </a:r>
            <a:r>
              <a:rPr lang="en-US" sz="2400" dirty="0"/>
              <a:t> of its computer </a:t>
            </a:r>
            <a:r>
              <a:rPr lang="en-US" sz="2400" dirty="0" smtClean="0"/>
              <a:t>software.</a:t>
            </a:r>
          </a:p>
          <a:p>
            <a:pPr marL="45720" indent="0">
              <a:buNone/>
            </a:pPr>
            <a:r>
              <a:rPr lang="en-US" sz="2400" dirty="0" smtClean="0"/>
              <a:t>One </a:t>
            </a:r>
            <a:r>
              <a:rPr lang="en-US" sz="2400" dirty="0"/>
              <a:t>term of the agreement provides that an attempt by SME to assign rights in the software entitles Developer to terminate the </a:t>
            </a:r>
            <a:r>
              <a:rPr lang="en-US" sz="2400" dirty="0" err="1" smtClean="0"/>
              <a:t>licence</a:t>
            </a:r>
            <a:r>
              <a:rPr lang="en-US" sz="2400" dirty="0" smtClean="0"/>
              <a:t>.</a:t>
            </a:r>
          </a:p>
          <a:p>
            <a:pPr marL="45720" indent="0">
              <a:buNone/>
            </a:pPr>
            <a:r>
              <a:rPr lang="en-US" sz="2400" dirty="0" smtClean="0"/>
              <a:t>A </a:t>
            </a:r>
            <a:r>
              <a:rPr lang="en-US" sz="2400" dirty="0"/>
              <a:t>second term prohibits SME from disclosing to anyone certain information regarding the </a:t>
            </a:r>
            <a:r>
              <a:rPr lang="en-US" sz="2400" dirty="0" smtClean="0"/>
              <a:t>software.</a:t>
            </a:r>
          </a:p>
          <a:p>
            <a:pPr marL="45720" indent="0">
              <a:buNone/>
            </a:pPr>
            <a:r>
              <a:rPr lang="en-US" sz="2400" dirty="0" smtClean="0"/>
              <a:t>If </a:t>
            </a:r>
            <a:r>
              <a:rPr lang="en-US" sz="2400" dirty="0"/>
              <a:t>SME seeks financing secured by a security interest in the </a:t>
            </a:r>
            <a:r>
              <a:rPr lang="en-US" sz="2400" dirty="0" err="1"/>
              <a:t>licence</a:t>
            </a:r>
            <a:r>
              <a:rPr lang="en-US" sz="2400" dirty="0"/>
              <a:t>, what legal or practical obstacles will it face?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Licence</a:t>
            </a:r>
            <a:r>
              <a:rPr lang="en-US" dirty="0" smtClean="0"/>
              <a:t> (7)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988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Section 9-408 covers contractual as well as statutory </a:t>
            </a:r>
            <a:r>
              <a:rPr lang="en-US" sz="2800" dirty="0" err="1" smtClean="0"/>
              <a:t>licences</a:t>
            </a:r>
            <a:r>
              <a:rPr lang="en-US" sz="2800" dirty="0" smtClean="0"/>
              <a:t> (§ 9-408(a))</a:t>
            </a:r>
          </a:p>
          <a:p>
            <a:pPr marL="0" indent="0">
              <a:buNone/>
            </a:pPr>
            <a:r>
              <a:rPr lang="en-US" sz="2800" dirty="0" smtClean="0"/>
              <a:t>Terminology confusing (</a:t>
            </a:r>
            <a:r>
              <a:rPr lang="en-US" sz="2800" dirty="0"/>
              <a:t>§ 9-408, Comment 5)</a:t>
            </a:r>
          </a:p>
          <a:p>
            <a:pPr lvl="1"/>
            <a:r>
              <a:rPr lang="en-US" sz="2400" dirty="0" err="1"/>
              <a:t>Licence</a:t>
            </a:r>
            <a:r>
              <a:rPr lang="en-US" sz="2400" dirty="0"/>
              <a:t> is a “general intangible”</a:t>
            </a:r>
          </a:p>
          <a:p>
            <a:pPr lvl="1"/>
            <a:r>
              <a:rPr lang="en-US" sz="2400" dirty="0"/>
              <a:t>Developer (licensor) is “account debtor” (§ 9-102(a)(3</a:t>
            </a:r>
            <a:r>
              <a:rPr lang="en-US" sz="2400" dirty="0" smtClean="0"/>
              <a:t>))</a:t>
            </a:r>
            <a:endParaRPr lang="en-US" sz="2400" dirty="0"/>
          </a:p>
          <a:p>
            <a:pPr lvl="1"/>
            <a:r>
              <a:rPr lang="en-US" sz="2400" dirty="0"/>
              <a:t>SME (licensee) is “debtor”</a:t>
            </a:r>
          </a:p>
          <a:p>
            <a:pPr marL="0" indent="0">
              <a:buNone/>
            </a:pPr>
            <a:r>
              <a:rPr lang="en-US" sz="2800" dirty="0"/>
              <a:t>Nature of SME’s property interest in </a:t>
            </a:r>
            <a:r>
              <a:rPr lang="en-US" sz="2800" dirty="0" err="1"/>
              <a:t>licence</a:t>
            </a:r>
            <a:r>
              <a:rPr lang="en-US" sz="2800" dirty="0"/>
              <a:t> may be limited to promise of </a:t>
            </a:r>
            <a:r>
              <a:rPr lang="en-US" sz="2800" dirty="0" smtClean="0"/>
              <a:t>Developer </a:t>
            </a:r>
            <a:r>
              <a:rPr lang="en-US" sz="2800" dirty="0"/>
              <a:t>not to sue for SME’s use of Developer’s software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Licence</a:t>
            </a:r>
            <a:r>
              <a:rPr lang="en-US" dirty="0" smtClean="0"/>
              <a:t> (8)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734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In Example 2:</a:t>
            </a:r>
          </a:p>
          <a:p>
            <a:pPr marL="342900" indent="-342900"/>
            <a:r>
              <a:rPr lang="en-US" sz="2400" dirty="0" smtClean="0"/>
              <a:t>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</a:t>
            </a:r>
            <a:r>
              <a:rPr lang="en-US" sz="2400" dirty="0"/>
              <a:t>term: Developer’s right to terminate if SME attempts to grant a security interest </a:t>
            </a:r>
            <a:r>
              <a:rPr lang="en-US" sz="2400" dirty="0" smtClean="0"/>
              <a:t>is ineffective </a:t>
            </a:r>
            <a:r>
              <a:rPr lang="en-US" sz="2400" dirty="0"/>
              <a:t>to the extent it impairs creation of the security </a:t>
            </a:r>
            <a:r>
              <a:rPr lang="en-US" sz="2400" dirty="0" smtClean="0"/>
              <a:t>interest (§ </a:t>
            </a:r>
            <a:r>
              <a:rPr lang="en-US" sz="2400" dirty="0"/>
              <a:t>9-408(a)(2</a:t>
            </a:r>
            <a:r>
              <a:rPr lang="en-US" sz="2400" dirty="0" smtClean="0"/>
              <a:t>))</a:t>
            </a:r>
            <a:endParaRPr lang="en-US" sz="2400" dirty="0"/>
          </a:p>
          <a:p>
            <a:pPr marL="342900" indent="-342900"/>
            <a:r>
              <a:rPr lang="en-US" sz="2400" dirty="0"/>
              <a:t>2</a:t>
            </a:r>
            <a:r>
              <a:rPr lang="en-US" sz="2400" baseline="30000" dirty="0"/>
              <a:t>nd</a:t>
            </a:r>
            <a:r>
              <a:rPr lang="en-US" sz="2400" dirty="0"/>
              <a:t> term: </a:t>
            </a:r>
            <a:r>
              <a:rPr lang="en-US" sz="2400" dirty="0" smtClean="0"/>
              <a:t>this contract restriction is not covered by § 9-408(a) so term is not made ineffective (cf. § 9-408(d)(5))</a:t>
            </a:r>
          </a:p>
          <a:p>
            <a:r>
              <a:rPr lang="en-US" sz="2400" dirty="0" smtClean="0"/>
              <a:t>As practical matter, </a:t>
            </a:r>
            <a:r>
              <a:rPr lang="en-US" sz="2400" dirty="0"/>
              <a:t>potential lender to SME must decide whether to make loan without full information about Developer’s </a:t>
            </a:r>
            <a:r>
              <a:rPr lang="en-US" sz="2400" dirty="0" smtClean="0"/>
              <a:t>software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Licence</a:t>
            </a:r>
            <a:r>
              <a:rPr lang="en-US" dirty="0" smtClean="0"/>
              <a:t> (9)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455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dirty="0"/>
              <a:t>S</a:t>
            </a:r>
            <a:r>
              <a:rPr lang="en-US" sz="2400" dirty="0" smtClean="0"/>
              <a:t>ection 9-408 modeled on approach to security interests in broadcast </a:t>
            </a:r>
            <a:r>
              <a:rPr lang="en-US" sz="2400" dirty="0" err="1" smtClean="0"/>
              <a:t>licences</a:t>
            </a:r>
            <a:r>
              <a:rPr lang="en-US" sz="2400" dirty="0" smtClean="0"/>
              <a:t> issued by the Federal Communications Commission</a:t>
            </a:r>
          </a:p>
          <a:p>
            <a:pPr marL="45720" indent="0">
              <a:buNone/>
            </a:pPr>
            <a:r>
              <a:rPr lang="en-US" dirty="0" smtClean="0"/>
              <a:t>			</a:t>
            </a:r>
            <a:r>
              <a:rPr lang="en-US" sz="1600" dirty="0" smtClean="0"/>
              <a:t>Weise, (1999) 74 Chi-Kent L Rev 1077</a:t>
            </a:r>
          </a:p>
          <a:p>
            <a:pPr marL="45720" indent="0">
              <a:buNone/>
            </a:pPr>
            <a:endParaRPr lang="en-US" sz="1600" dirty="0" smtClean="0"/>
          </a:p>
          <a:p>
            <a:r>
              <a:rPr lang="en-US" dirty="0" smtClean="0"/>
              <a:t>FCC and UCC § 9-408 appear to differ: FCC not allow security interest in </a:t>
            </a:r>
            <a:r>
              <a:rPr lang="en-US" dirty="0" err="1" smtClean="0"/>
              <a:t>licence</a:t>
            </a:r>
            <a:r>
              <a:rPr lang="en-US" dirty="0" smtClean="0"/>
              <a:t>; UCC allows security interest in </a:t>
            </a:r>
            <a:r>
              <a:rPr lang="en-US" dirty="0" err="1" smtClean="0"/>
              <a:t>licence</a:t>
            </a:r>
            <a:endParaRPr lang="en-US" dirty="0" smtClean="0"/>
          </a:p>
          <a:p>
            <a:r>
              <a:rPr lang="en-US" dirty="0" smtClean="0"/>
              <a:t>Federal Circuit Court recently ruled that difference is semantic using concept of property as a bundle of rights: </a:t>
            </a:r>
          </a:p>
          <a:p>
            <a:pPr lvl="1"/>
            <a:r>
              <a:rPr lang="en-US" dirty="0" smtClean="0"/>
              <a:t>FCC allows security interest in one right (right to proceeds on transfer of </a:t>
            </a:r>
            <a:r>
              <a:rPr lang="en-US" dirty="0" err="1" smtClean="0"/>
              <a:t>licence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UCC allows security interest in total bundle of sticks but then takes away </a:t>
            </a:r>
            <a:r>
              <a:rPr lang="en-US" dirty="0" smtClean="0"/>
              <a:t>rights, such as enforcement rights, that affect licensor</a:t>
            </a:r>
          </a:p>
          <a:p>
            <a:pPr marL="45720" indent="0">
              <a:buNone/>
            </a:pPr>
            <a:r>
              <a:rPr lang="en-US" sz="1600" dirty="0" smtClean="0"/>
              <a:t>In </a:t>
            </a:r>
            <a:r>
              <a:rPr lang="en-US" sz="1600" dirty="0"/>
              <a:t>re Tracy Broadcasting Corp., 696 F.3d 1351 (10</a:t>
            </a:r>
            <a:r>
              <a:rPr lang="en-US" sz="1600" baseline="30000" dirty="0"/>
              <a:t>th</a:t>
            </a:r>
            <a:r>
              <a:rPr lang="en-US" sz="1600" dirty="0"/>
              <a:t> Cir. 2012), </a:t>
            </a:r>
            <a:r>
              <a:rPr lang="en-US" sz="1600" i="1" dirty="0"/>
              <a:t>cert. denied</a:t>
            </a:r>
            <a:r>
              <a:rPr lang="en-US" sz="1600" dirty="0"/>
              <a:t>, </a:t>
            </a:r>
            <a:r>
              <a:rPr lang="en-US" sz="1600" dirty="0" smtClean="0"/>
              <a:t>133 S Ct 2340 (</a:t>
            </a:r>
            <a:r>
              <a:rPr lang="en-US" sz="1600" dirty="0"/>
              <a:t>2013)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Licence</a:t>
            </a:r>
            <a:r>
              <a:rPr lang="en-US" dirty="0" smtClean="0"/>
              <a:t> (10)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162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Pre-1998 Article 9 recognized security interests in deposit accounts only when proceeds of other collateral could be traced into the </a:t>
            </a:r>
            <a:r>
              <a:rPr lang="en-US" sz="2800" dirty="0" smtClean="0"/>
              <a:t>account</a:t>
            </a:r>
          </a:p>
          <a:p>
            <a:pPr marL="342900" indent="-342900"/>
            <a:r>
              <a:rPr lang="en-US" sz="2000" dirty="0" smtClean="0"/>
              <a:t>At common law creditors could take a security interest in bank account but non-uniform</a:t>
            </a:r>
          </a:p>
          <a:p>
            <a:pPr marL="342900" indent="-342900"/>
            <a:r>
              <a:rPr lang="en-US" sz="2000" dirty="0"/>
              <a:t>B</a:t>
            </a:r>
            <a:r>
              <a:rPr lang="en-US" sz="2000" dirty="0" smtClean="0"/>
              <a:t>ank could not take security interest in account maintained with it; but bank had rights of recoupment and set-off</a:t>
            </a:r>
            <a:endParaRPr lang="en-US" sz="2000" dirty="0"/>
          </a:p>
          <a:p>
            <a:pPr marL="0" indent="0">
              <a:buNone/>
            </a:pPr>
            <a:r>
              <a:rPr lang="en-US" sz="2800" dirty="0"/>
              <a:t>1998 revision </a:t>
            </a:r>
            <a:r>
              <a:rPr lang="en-US" sz="2800" dirty="0" smtClean="0"/>
              <a:t>permits both </a:t>
            </a:r>
            <a:r>
              <a:rPr lang="en-US" sz="2800" dirty="0"/>
              <a:t>third party and </a:t>
            </a:r>
            <a:r>
              <a:rPr lang="en-US" sz="2800" dirty="0" smtClean="0"/>
              <a:t>depository </a:t>
            </a:r>
            <a:r>
              <a:rPr lang="en-US" sz="2800" dirty="0"/>
              <a:t>bank to take security interest in deposit account as original collateral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Deposit accounts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508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“Control” a key concept:</a:t>
            </a:r>
          </a:p>
          <a:p>
            <a:r>
              <a:rPr lang="en-US" sz="2800" dirty="0"/>
              <a:t>Attachment: “control” pursuant to security agreement equivalent to authenticated security agreement (§ 9-203(b)(3)(D))</a:t>
            </a:r>
          </a:p>
          <a:p>
            <a:r>
              <a:rPr lang="en-US" sz="2800" dirty="0"/>
              <a:t>Perfection: </a:t>
            </a:r>
            <a:r>
              <a:rPr lang="en-US" sz="2800" u="sng" dirty="0"/>
              <a:t>only</a:t>
            </a:r>
            <a:r>
              <a:rPr lang="en-US" sz="2800" dirty="0"/>
              <a:t> by “control”—filed financing statement ineffective (§§ 9-312(b)(1); 9-314)</a:t>
            </a:r>
          </a:p>
          <a:p>
            <a:r>
              <a:rPr lang="en-US" sz="2800" dirty="0"/>
              <a:t>Priority: security interest with “control” usually has priority (§ 9-327)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Deposit Accounts (2)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804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Obtaining “control” of deposit account (§ 9-104):</a:t>
            </a:r>
          </a:p>
          <a:p>
            <a:pPr marL="0" indent="0">
              <a:buNone/>
            </a:pPr>
            <a:r>
              <a:rPr lang="en-US" sz="2400" dirty="0"/>
              <a:t>Bank with which account is maintained deemed in control if security agreement with Debtor covers deposit account (§§ 9-104(a)(1), 9-203(b)(3)(D))</a:t>
            </a:r>
          </a:p>
          <a:p>
            <a:pPr marL="0" indent="0">
              <a:buNone/>
            </a:pPr>
            <a:r>
              <a:rPr lang="en-US" sz="2400" dirty="0"/>
              <a:t>Third party has control </a:t>
            </a:r>
            <a:r>
              <a:rPr lang="en-US" sz="2400" dirty="0" smtClean="0"/>
              <a:t>when:</a:t>
            </a:r>
            <a:endParaRPr lang="en-US" sz="2400" dirty="0"/>
          </a:p>
          <a:p>
            <a:pPr lvl="1"/>
            <a:r>
              <a:rPr lang="en-US" sz="2400" dirty="0"/>
              <a:t>it concludes Deposit Account Control Agreement with Bank and Debtor (§ 9-104(a)(2)); or</a:t>
            </a:r>
          </a:p>
          <a:p>
            <a:pPr lvl="1"/>
            <a:r>
              <a:rPr lang="en-US" sz="2400" dirty="0"/>
              <a:t>it become Bank’s customer with respect to the account (§ 9-104(a)(3))</a:t>
            </a:r>
          </a:p>
          <a:p>
            <a:pPr marL="0" indent="0">
              <a:buNone/>
            </a:pPr>
            <a:r>
              <a:rPr lang="en-US" sz="2400" dirty="0"/>
              <a:t>Control not defeated if B entitled to deal with account (§ 9-104(b))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Deposit Accounts (3)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086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sz="2800" b="1" dirty="0"/>
              <a:t>Example 3.</a:t>
            </a:r>
            <a:r>
              <a:rPr lang="en-US" sz="2800" dirty="0"/>
              <a:t> D maintains a deposit account with Bank A. To secure a loan from Banks X, Y and Z, D creates a security interest in the deposit account in </a:t>
            </a:r>
            <a:r>
              <a:rPr lang="en-US" sz="2800" dirty="0" err="1"/>
              <a:t>favour</a:t>
            </a:r>
            <a:r>
              <a:rPr lang="en-US" sz="2800" dirty="0"/>
              <a:t> of Bank A, as agent for the three </a:t>
            </a:r>
            <a:r>
              <a:rPr lang="en-US" sz="2800" dirty="0" smtClean="0"/>
              <a:t>banks. Do </a:t>
            </a:r>
            <a:r>
              <a:rPr lang="en-US" sz="2800" dirty="0"/>
              <a:t>Banks X, Y and Z have a perfected security interest in the bank account?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	Source: Query on UCC </a:t>
            </a:r>
            <a:r>
              <a:rPr lang="en-US" dirty="0" err="1" smtClean="0"/>
              <a:t>Listsev</a:t>
            </a:r>
            <a:r>
              <a:rPr lang="en-US" dirty="0" smtClean="0"/>
              <a:t> (25 September 2012)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Deposit Accounts (4)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844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 smtClean="0"/>
              <a:t>2010 Amendment to Official Comment 3 to § 9-104 (but without amending black-letter text) adds an “Example” exactly on point</a:t>
            </a:r>
          </a:p>
          <a:p>
            <a:pPr marL="45720" indent="0">
              <a:buNone/>
            </a:pPr>
            <a:r>
              <a:rPr lang="en-US" sz="2800" dirty="0" smtClean="0"/>
              <a:t>Answer given:</a:t>
            </a:r>
          </a:p>
          <a:p>
            <a:pPr marL="45720" indent="0">
              <a:buNone/>
            </a:pPr>
            <a:r>
              <a:rPr lang="en-US" sz="2800" dirty="0" smtClean="0"/>
              <a:t>“Because Bank A is a “secured party” as defined in Section 9-102, the security interest is perfected by control under (a)(1).”</a:t>
            </a:r>
          </a:p>
          <a:p>
            <a:pPr marL="45720" indent="0">
              <a:buNone/>
            </a:pPr>
            <a:r>
              <a:rPr lang="en-US" sz="2800" dirty="0" smtClean="0"/>
              <a:t>Nothing said about agency relation.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Deposit Accounts (5)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540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/>
              <a:t>Listserv participants commented:</a:t>
            </a:r>
          </a:p>
          <a:p>
            <a:r>
              <a:rPr lang="en-US" sz="2000" dirty="0"/>
              <a:t>Agent/Trustee held property (perfected security interest) for Principals, citing Restatement 3</a:t>
            </a:r>
            <a:r>
              <a:rPr lang="en-US" sz="2000" baseline="30000" dirty="0"/>
              <a:t>rd</a:t>
            </a:r>
            <a:r>
              <a:rPr lang="en-US" sz="2000" dirty="0"/>
              <a:t> Agency § 8.12, Comment </a:t>
            </a:r>
            <a:r>
              <a:rPr lang="en-US" sz="2000" i="1" dirty="0"/>
              <a:t>b</a:t>
            </a:r>
          </a:p>
          <a:p>
            <a:r>
              <a:rPr lang="en-US" sz="2000" dirty="0"/>
              <a:t>Some recommended all banks conclude a deposit account control agreement spelling out relationship between banks on matters such as shifting control to </a:t>
            </a:r>
            <a:r>
              <a:rPr lang="en-US" sz="2000" dirty="0" smtClean="0"/>
              <a:t>successor agent</a:t>
            </a:r>
            <a:r>
              <a:rPr lang="en-US" sz="2000" dirty="0"/>
              <a:t>, disclaimers of liability, </a:t>
            </a:r>
            <a:r>
              <a:rPr lang="en-US" sz="2000" dirty="0" smtClean="0"/>
              <a:t>indemnity</a:t>
            </a:r>
          </a:p>
          <a:p>
            <a:r>
              <a:rPr lang="en-US" sz="2000" dirty="0" smtClean="0"/>
              <a:t>If DACA concluded, one suggested adding statement that it entered into just in case court finds Bank A deposit does not perfect</a:t>
            </a:r>
            <a:endParaRPr lang="en-US" sz="2000" dirty="0"/>
          </a:p>
          <a:p>
            <a:pPr marL="45720" indent="0">
              <a:buNone/>
            </a:pPr>
            <a:r>
              <a:rPr lang="en-US" sz="2800" dirty="0"/>
              <a:t>Other commentators recommend agreement with Bank A subordinating its </a:t>
            </a:r>
            <a:r>
              <a:rPr lang="en-US" sz="2800" dirty="0" smtClean="0"/>
              <a:t>rights of recoupment and setoff</a:t>
            </a:r>
            <a:endParaRPr lang="en-US" sz="2800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Deposit Accounts (6)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23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 smtClean="0"/>
              <a:t>Drafters discover agency and trust law:</a:t>
            </a:r>
            <a:endParaRPr lang="en-US" sz="2800" dirty="0"/>
          </a:p>
          <a:p>
            <a:pPr marL="45720" indent="0">
              <a:buNone/>
            </a:pPr>
            <a:r>
              <a:rPr lang="en-US" sz="2400" dirty="0" smtClean="0"/>
              <a:t>Restatement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Agency § 8.12 (Duties regarding principal’s property), Comment </a:t>
            </a:r>
            <a:r>
              <a:rPr lang="en-US" sz="2400" i="1" dirty="0" smtClean="0"/>
              <a:t>b</a:t>
            </a:r>
            <a:r>
              <a:rPr lang="en-US" sz="2400" dirty="0"/>
              <a:t> </a:t>
            </a:r>
            <a:r>
              <a:rPr lang="en-US" sz="2400" dirty="0" smtClean="0"/>
              <a:t>(2006):</a:t>
            </a:r>
          </a:p>
          <a:p>
            <a:r>
              <a:rPr lang="en-US" sz="2000" dirty="0" smtClean="0"/>
              <a:t>“An agent’s possession or control of property on behalf of a principal is tantamount for many purposes to possession or control of the principal [citing, inter alia, UCC § 9-104]”</a:t>
            </a:r>
          </a:p>
          <a:p>
            <a:pPr marL="45720" indent="0">
              <a:buNone/>
            </a:pPr>
            <a:r>
              <a:rPr lang="en-US" sz="2400" dirty="0" smtClean="0"/>
              <a:t>Restatement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Trusts § 2, Comment </a:t>
            </a:r>
            <a:r>
              <a:rPr lang="en-US" sz="2400" i="1" dirty="0" smtClean="0"/>
              <a:t>i</a:t>
            </a:r>
            <a:r>
              <a:rPr lang="en-US" sz="2400" dirty="0" smtClean="0"/>
              <a:t> (2003):</a:t>
            </a:r>
          </a:p>
          <a:p>
            <a:pPr marL="45720" indent="0">
              <a:buNone/>
            </a:pPr>
            <a:r>
              <a:rPr lang="en-US" sz="2400" dirty="0" smtClean="0"/>
              <a:t>Trust res may include claim against trustee</a:t>
            </a:r>
          </a:p>
          <a:p>
            <a:r>
              <a:rPr lang="en-US" sz="2000" dirty="0" smtClean="0"/>
              <a:t>Authority and logic of prior restatements meager and dubious</a:t>
            </a:r>
            <a:endParaRPr lang="en-US" sz="2000" i="1" dirty="0" smtClean="0"/>
          </a:p>
          <a:p>
            <a:r>
              <a:rPr lang="en-US" sz="2000" dirty="0" smtClean="0"/>
              <a:t>Reporter’s Note: contrary to prior restatements; change supported by “practical considerations as well as [it avoids] … strained explanations of sensible results”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Deposit Accounts (7)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894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sz="2400" b="1" dirty="0"/>
              <a:t>Example 3 (var. a).</a:t>
            </a:r>
            <a:r>
              <a:rPr lang="en-US" sz="2400" dirty="0"/>
              <a:t> D maintains a deposit account with Bank A. D creates a security interest in the deposit account to secure a loan from Banks X, Y, Z, and A. The banks appoint Bank A as collateral agent.  Do Banks X, Y, Z and A have a perfected security interest in the bank account</a:t>
            </a:r>
            <a:r>
              <a:rPr lang="en-US" sz="2400" dirty="0" smtClean="0"/>
              <a:t>?</a:t>
            </a:r>
          </a:p>
          <a:p>
            <a:pPr marL="45720" indent="0">
              <a:buNone/>
            </a:pPr>
            <a:r>
              <a:rPr lang="en-US" sz="2400" dirty="0" smtClean="0"/>
              <a:t>Listserv commentators: slight hesitation</a:t>
            </a:r>
          </a:p>
          <a:p>
            <a:r>
              <a:rPr lang="en-US" sz="2000" dirty="0" smtClean="0"/>
              <a:t>Bank A is a secured party as depository bank</a:t>
            </a:r>
          </a:p>
          <a:p>
            <a:r>
              <a:rPr lang="en-US" sz="2000" dirty="0"/>
              <a:t>M</a:t>
            </a:r>
            <a:r>
              <a:rPr lang="en-US" sz="2000" dirty="0" smtClean="0"/>
              <a:t>ost commentators consider all banks are perfected by Bank A’s perfection of interest</a:t>
            </a:r>
          </a:p>
          <a:p>
            <a:r>
              <a:rPr lang="en-US" sz="2000" dirty="0" smtClean="0"/>
              <a:t>Need for agreement between banks stressed as even more needed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Deposit Accounts (8)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660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en-US" sz="1050" dirty="0"/>
          </a:p>
          <a:p>
            <a:pPr marL="45720" indent="0">
              <a:buNone/>
            </a:pPr>
            <a:r>
              <a:rPr lang="en-US" sz="2400" b="1" dirty="0"/>
              <a:t>Example 3 (var. b).</a:t>
            </a:r>
            <a:r>
              <a:rPr lang="en-US" sz="2400" dirty="0"/>
              <a:t> D maintains a deposit account with Bank A. D creates a security interest in the deposit account to secure a loan from Banks X, Y, and Z.  The banks appoint Bank A as collateral agent.  Do Banks X, Y, Z have a perfected security interest in the bank account?</a:t>
            </a:r>
          </a:p>
          <a:p>
            <a:pPr marL="45720" indent="0">
              <a:buNone/>
            </a:pPr>
            <a:r>
              <a:rPr lang="en-US" sz="2400" dirty="0" smtClean="0"/>
              <a:t>Listserv commentators: greater hesitation</a:t>
            </a:r>
          </a:p>
          <a:p>
            <a:r>
              <a:rPr lang="en-US" sz="2000" dirty="0" smtClean="0"/>
              <a:t>Bank A is no longer a secured party</a:t>
            </a:r>
          </a:p>
          <a:p>
            <a:r>
              <a:rPr lang="en-US" sz="2000" dirty="0" smtClean="0"/>
              <a:t>Even if take security interest when account opened not necessarily to secure other banks’ security interest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Deposit Accounts (9)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510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sz="2800" dirty="0" smtClean="0"/>
              <a:t>A recent study of whether English law recognized purchase money security interests (PMSIs) notes:</a:t>
            </a:r>
          </a:p>
          <a:p>
            <a:r>
              <a:rPr lang="en-US" sz="2000" dirty="0" smtClean="0"/>
              <a:t>SMEs have difficulty attracting capital</a:t>
            </a:r>
          </a:p>
          <a:p>
            <a:r>
              <a:rPr lang="en-US" sz="2000" dirty="0" smtClean="0"/>
              <a:t>Growing </a:t>
            </a:r>
            <a:r>
              <a:rPr lang="en-US" sz="2000" dirty="0"/>
              <a:t>importance </a:t>
            </a:r>
            <a:r>
              <a:rPr lang="en-US" sz="2000" dirty="0" smtClean="0"/>
              <a:t>of intangible </a:t>
            </a:r>
            <a:r>
              <a:rPr lang="en-US" sz="2000" dirty="0"/>
              <a:t>assets</a:t>
            </a:r>
            <a:endParaRPr lang="en-US" sz="2000" dirty="0" smtClean="0"/>
          </a:p>
          <a:p>
            <a:pPr marL="45720" indent="0">
              <a:buNone/>
            </a:pPr>
            <a:r>
              <a:rPr lang="en-US" sz="2800" dirty="0" smtClean="0"/>
              <a:t>Study recommends:</a:t>
            </a:r>
          </a:p>
          <a:p>
            <a:r>
              <a:rPr lang="en-US" sz="2000" dirty="0" smtClean="0"/>
              <a:t>English law should recognize such an interest “in well-defined circumstances”</a:t>
            </a:r>
          </a:p>
          <a:p>
            <a:r>
              <a:rPr lang="en-US" sz="2000" dirty="0" smtClean="0"/>
              <a:t>Legislatures are better equipped than courts to resolve the competing economic policy issues involved</a:t>
            </a:r>
          </a:p>
          <a:p>
            <a:r>
              <a:rPr lang="en-US" sz="2000" dirty="0" smtClean="0"/>
              <a:t>There should be public consultation followed by legislation</a:t>
            </a:r>
          </a:p>
          <a:p>
            <a:r>
              <a:rPr lang="en-US" sz="2000" dirty="0" smtClean="0"/>
              <a:t>Urged consideration of foreign legislative models </a:t>
            </a:r>
          </a:p>
          <a:p>
            <a:pPr marL="45720" indent="0">
              <a:buNone/>
            </a:pPr>
            <a:endParaRPr lang="en-US" sz="1200" dirty="0" smtClean="0"/>
          </a:p>
          <a:p>
            <a:pPr marL="45720" indent="0">
              <a:buNone/>
            </a:pPr>
            <a:r>
              <a:rPr lang="en-US" sz="1600" smtClean="0"/>
              <a:t>				Boadle</a:t>
            </a:r>
            <a:r>
              <a:rPr lang="en-US" sz="1600" dirty="0"/>
              <a:t>, </a:t>
            </a:r>
            <a:r>
              <a:rPr lang="en-US" sz="1600" dirty="0" smtClean="0"/>
              <a:t>[2014] </a:t>
            </a:r>
            <a:r>
              <a:rPr lang="en-US" sz="1600" dirty="0"/>
              <a:t>LMCLQ 76</a:t>
            </a:r>
            <a:endParaRPr lang="en-US" sz="1600" dirty="0" smtClean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Purchase money security interests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212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" indent="0">
              <a:buNone/>
            </a:pPr>
            <a:r>
              <a:rPr lang="en-US" sz="2400" dirty="0" smtClean="0"/>
              <a:t>From mid-19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century the concept of the purchase-money security interest (PMSI) was recognized in federal and state common law as an interest with priority over earlier creditor with an interest in debtor’s after-acquired property</a:t>
            </a:r>
          </a:p>
          <a:p>
            <a:pPr marL="45720" indent="0">
              <a:buNone/>
            </a:pPr>
            <a:r>
              <a:rPr lang="en-US" sz="2400" dirty="0" smtClean="0"/>
              <a:t>UCC Article 9 codified concept in 1951</a:t>
            </a:r>
          </a:p>
          <a:p>
            <a:r>
              <a:rPr lang="en-US" sz="2000" dirty="0" smtClean="0"/>
              <a:t>Pre-1998 text suggested that there could be a  purchase-money interest in “collateral” (i.e., all personal property, including fixtures)</a:t>
            </a:r>
          </a:p>
          <a:p>
            <a:r>
              <a:rPr lang="en-US" sz="2000" dirty="0" smtClean="0"/>
              <a:t>Grant Gilmore suggested (1963) that there could occasionally be a purchase money interest with priority in general intangibles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Pmsi</a:t>
            </a:r>
            <a:r>
              <a:rPr lang="en-US" dirty="0" smtClean="0"/>
              <a:t> (2)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008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" indent="0">
              <a:buNone/>
            </a:pPr>
            <a:r>
              <a:rPr lang="en-US" sz="2400" dirty="0" smtClean="0"/>
              <a:t>1998 revision limits purchase-money security interests to goods and software (UCC § 9-103(b), (c))</a:t>
            </a:r>
          </a:p>
          <a:p>
            <a:r>
              <a:rPr lang="en-US" sz="2000" dirty="0" smtClean="0"/>
              <a:t>“Goods” includes software embedded in goods</a:t>
            </a:r>
          </a:p>
          <a:p>
            <a:r>
              <a:rPr lang="en-US" sz="2000" dirty="0" smtClean="0"/>
              <a:t>“Software” is separate category: in PMSI context, seller or third-party financer finances debtor’s acquisition of goods and software to be used in these goods</a:t>
            </a:r>
          </a:p>
          <a:p>
            <a:pPr marL="45720" indent="0">
              <a:buNone/>
            </a:pPr>
            <a:r>
              <a:rPr lang="en-US" sz="2400" dirty="0"/>
              <a:t>No explanation for limiting the types of collateral in which a secured party might have a purchase money security interest</a:t>
            </a:r>
          </a:p>
          <a:p>
            <a:pPr marL="45720" indent="0">
              <a:buNone/>
            </a:pPr>
            <a:r>
              <a:rPr lang="en-US" sz="2400" dirty="0" smtClean="0"/>
              <a:t>UCC Article 9 also provides that later </a:t>
            </a:r>
            <a:r>
              <a:rPr lang="en-US" sz="2400" dirty="0"/>
              <a:t>security interest in some intangible property </a:t>
            </a:r>
            <a:r>
              <a:rPr lang="en-US" sz="2400" dirty="0" smtClean="0"/>
              <a:t>has </a:t>
            </a:r>
            <a:r>
              <a:rPr lang="en-US" sz="2400" dirty="0"/>
              <a:t>effective priority without being called a PMSI (e.g. § 9-330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PMSI (3)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503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sz="2400" dirty="0"/>
              <a:t>No explanation for limiting the types of collateral in which a secured party might have a purchase money security interest</a:t>
            </a:r>
          </a:p>
          <a:p>
            <a:pPr marL="45720" indent="0">
              <a:buNone/>
            </a:pPr>
            <a:r>
              <a:rPr lang="en-US" sz="2400" dirty="0" smtClean="0"/>
              <a:t>Possible explanations:</a:t>
            </a:r>
            <a:endParaRPr lang="en-US" sz="2400" dirty="0"/>
          </a:p>
          <a:p>
            <a:r>
              <a:rPr lang="en-US" sz="2000" dirty="0" smtClean="0"/>
              <a:t>There had been little if any practice of purchase-money claims as to non-tangible collateral</a:t>
            </a:r>
          </a:p>
          <a:p>
            <a:r>
              <a:rPr lang="en-US" sz="2000" dirty="0" smtClean="0"/>
              <a:t>During drafting process there </a:t>
            </a:r>
            <a:r>
              <a:rPr lang="en-US" sz="2000" dirty="0"/>
              <a:t>was no demand from debtors or interested financers of other non-tangible collateral</a:t>
            </a:r>
          </a:p>
          <a:p>
            <a:r>
              <a:rPr lang="en-US" sz="2000" dirty="0" smtClean="0"/>
              <a:t>Time pressure to complete revision</a:t>
            </a:r>
          </a:p>
          <a:p>
            <a:r>
              <a:rPr lang="en-US" sz="2000" dirty="0" smtClean="0"/>
              <a:t>Separate </a:t>
            </a:r>
            <a:r>
              <a:rPr lang="en-US" sz="2000" dirty="0"/>
              <a:t>uniform law projects underway to provide rules for </a:t>
            </a:r>
            <a:r>
              <a:rPr lang="en-US" sz="2000" dirty="0" err="1" smtClean="0"/>
              <a:t>licences</a:t>
            </a:r>
            <a:r>
              <a:rPr lang="en-US" sz="2000" dirty="0" smtClean="0"/>
              <a:t> in intangible property (UCITA)</a:t>
            </a:r>
          </a:p>
          <a:p>
            <a:r>
              <a:rPr lang="en-US" sz="2000" dirty="0"/>
              <a:t>Intellectual property complicated by federal </a:t>
            </a:r>
            <a:r>
              <a:rPr lang="en-US" sz="2000" dirty="0" smtClean="0"/>
              <a:t>law coverage which preempted state law, such as UCC Article 9</a:t>
            </a:r>
          </a:p>
          <a:p>
            <a:r>
              <a:rPr lang="en-US" sz="2000" dirty="0" smtClean="0"/>
              <a:t>Intellectual property practices not yet ripe for codification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Pmsi</a:t>
            </a:r>
            <a:r>
              <a:rPr lang="en-US" dirty="0" smtClean="0"/>
              <a:t> (4)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539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b="1" dirty="0"/>
              <a:t>Example 4.</a:t>
            </a:r>
            <a:r>
              <a:rPr lang="en-US" sz="2400" dirty="0"/>
              <a:t> </a:t>
            </a:r>
            <a:r>
              <a:rPr lang="en-US" sz="2400" dirty="0" smtClean="0"/>
              <a:t>X </a:t>
            </a:r>
            <a:r>
              <a:rPr lang="en-US" sz="2400" dirty="0"/>
              <a:t>Inc. grants </a:t>
            </a:r>
            <a:r>
              <a:rPr lang="en-US" sz="2400" dirty="0" smtClean="0"/>
              <a:t>SP-1 </a:t>
            </a:r>
            <a:r>
              <a:rPr lang="en-US" sz="2400" dirty="0"/>
              <a:t>a security interest in all the corporation’s existing and after-acquired </a:t>
            </a:r>
            <a:r>
              <a:rPr lang="en-US" sz="2400" dirty="0" smtClean="0"/>
              <a:t>assets to </a:t>
            </a:r>
            <a:r>
              <a:rPr lang="en-US" sz="2400" dirty="0"/>
              <a:t>secure repayment of a </a:t>
            </a:r>
            <a:r>
              <a:rPr lang="en-US" sz="2400" dirty="0" smtClean="0"/>
              <a:t>loan.</a:t>
            </a:r>
          </a:p>
          <a:p>
            <a:pPr marL="45720" indent="0">
              <a:buNone/>
            </a:pPr>
            <a:r>
              <a:rPr lang="en-US" sz="2400" dirty="0" smtClean="0"/>
              <a:t>SP-2 </a:t>
            </a:r>
            <a:r>
              <a:rPr lang="en-US" sz="2400" dirty="0"/>
              <a:t>subsequently lends money to X Inc. to enable it to acquire Inventor's </a:t>
            </a:r>
            <a:r>
              <a:rPr lang="en-US" sz="2400" dirty="0" smtClean="0"/>
              <a:t>patent. X </a:t>
            </a:r>
            <a:r>
              <a:rPr lang="en-US" sz="2400" dirty="0"/>
              <a:t>Inc. grants SP-2 a security interest in the </a:t>
            </a:r>
            <a:r>
              <a:rPr lang="en-US" sz="2400" dirty="0" smtClean="0"/>
              <a:t>patent to secure repayment.</a:t>
            </a:r>
          </a:p>
          <a:p>
            <a:pPr marL="45720" indent="0">
              <a:buNone/>
            </a:pPr>
            <a:r>
              <a:rPr lang="en-US" sz="2400" dirty="0" smtClean="0"/>
              <a:t>As between SP-1 and SP-2, which creditor has priority if X Inc. defaults on both loans?</a:t>
            </a:r>
          </a:p>
          <a:p>
            <a:pPr marL="45720" indent="0">
              <a:buNone/>
            </a:pPr>
            <a:endParaRPr lang="en-US" sz="1000" dirty="0"/>
          </a:p>
          <a:p>
            <a:pPr marL="45720" indent="0">
              <a:buNone/>
            </a:pPr>
            <a:r>
              <a:rPr lang="en-US" sz="2400" dirty="0" smtClean="0"/>
              <a:t>ANSWER: SP-1.  Patent is a general intangible and therefore not a good.  The general priority rule—first to file or perfect (§ 9-322)—gives priority to SP-1’s prior interest.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PMSI (5)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676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sz="2800" dirty="0" smtClean="0"/>
              <a:t>Comments:</a:t>
            </a:r>
          </a:p>
          <a:p>
            <a:r>
              <a:rPr lang="en-US" sz="2400" dirty="0" smtClean="0"/>
              <a:t>SP-1 has potential windfall</a:t>
            </a:r>
          </a:p>
          <a:p>
            <a:r>
              <a:rPr lang="en-US" sz="2400" dirty="0" smtClean="0"/>
              <a:t>SP-1 has “situational monopoly” because of information and transaction advantages so obtains monopoly rents</a:t>
            </a:r>
          </a:p>
          <a:p>
            <a:r>
              <a:rPr lang="en-US" sz="2400" dirty="0" smtClean="0"/>
              <a:t>But intangible property may be risky therefore new intangible asset  potentially dilutes SP-1’s risk assessment</a:t>
            </a:r>
          </a:p>
          <a:p>
            <a:r>
              <a:rPr lang="en-US" sz="2400" dirty="0" smtClean="0"/>
              <a:t>SP-2 may be in better position to assess riskiness of new intangible asset</a:t>
            </a:r>
          </a:p>
          <a:p>
            <a:r>
              <a:rPr lang="en-US" sz="2400" dirty="0" smtClean="0"/>
              <a:t>Need for empirical research into business practices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PMSI (6)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167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LRP template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STLRP template</Template>
  <TotalTime>736</TotalTime>
  <Words>2452</Words>
  <Application>Microsoft Macintosh PowerPoint</Application>
  <PresentationFormat>On-screen Show (4:3)</PresentationFormat>
  <Paragraphs>176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STLRP template</vt:lpstr>
      <vt:lpstr>Current Issues in Secured Transactions law in the United States</vt:lpstr>
      <vt:lpstr>ISSUES ADDRESSED</vt:lpstr>
      <vt:lpstr>UCC ARTICLE 9</vt:lpstr>
      <vt:lpstr>I. Licences</vt:lpstr>
      <vt:lpstr>Licence (2)</vt:lpstr>
      <vt:lpstr>Licence (3)</vt:lpstr>
      <vt:lpstr>Licence (4)</vt:lpstr>
      <vt:lpstr>Licence (5)</vt:lpstr>
      <vt:lpstr>Licence (6)</vt:lpstr>
      <vt:lpstr>Licence (7)</vt:lpstr>
      <vt:lpstr>Licence (8)</vt:lpstr>
      <vt:lpstr>Licence (9)</vt:lpstr>
      <vt:lpstr>Licence (10)</vt:lpstr>
      <vt:lpstr>II. Deposit accounts</vt:lpstr>
      <vt:lpstr>Deposit Accounts (2)</vt:lpstr>
      <vt:lpstr>Deposit Accounts (3)</vt:lpstr>
      <vt:lpstr>Deposit Accounts (4)</vt:lpstr>
      <vt:lpstr>Deposit Accounts (5)</vt:lpstr>
      <vt:lpstr>Deposit Accounts (6)</vt:lpstr>
      <vt:lpstr>Deposit Accounts (7)</vt:lpstr>
      <vt:lpstr>Deposit Accounts (8)</vt:lpstr>
      <vt:lpstr>Deposit Accounts (9)</vt:lpstr>
      <vt:lpstr>III. Purchase money security interests</vt:lpstr>
      <vt:lpstr>Pmsi (2)</vt:lpstr>
      <vt:lpstr>PMSI (3)</vt:lpstr>
      <vt:lpstr>Pmsi (4)</vt:lpstr>
      <vt:lpstr>III. PMSI (5)</vt:lpstr>
      <vt:lpstr>PMSI (6)</vt:lpstr>
    </vt:vector>
  </TitlesOfParts>
  <Company>Southern Methodist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Winship, Peter</dc:creator>
  <cp:lastModifiedBy>Sophia Hurst</cp:lastModifiedBy>
  <cp:revision>40</cp:revision>
  <dcterms:created xsi:type="dcterms:W3CDTF">2014-06-13T08:03:53Z</dcterms:created>
  <dcterms:modified xsi:type="dcterms:W3CDTF">2014-06-28T12:38:45Z</dcterms:modified>
</cp:coreProperties>
</file>